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85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74" r:id="rId10"/>
    <p:sldId id="268" r:id="rId11"/>
    <p:sldId id="269" r:id="rId12"/>
    <p:sldId id="266" r:id="rId13"/>
    <p:sldId id="267" r:id="rId14"/>
    <p:sldId id="271" r:id="rId15"/>
    <p:sldId id="275" r:id="rId16"/>
    <p:sldId id="327" r:id="rId17"/>
    <p:sldId id="276" r:id="rId18"/>
    <p:sldId id="277" r:id="rId19"/>
    <p:sldId id="279" r:id="rId20"/>
    <p:sldId id="328" r:id="rId21"/>
    <p:sldId id="272" r:id="rId22"/>
    <p:sldId id="357" r:id="rId23"/>
    <p:sldId id="358" r:id="rId24"/>
    <p:sldId id="361" r:id="rId25"/>
    <p:sldId id="314" r:id="rId26"/>
    <p:sldId id="280" r:id="rId27"/>
    <p:sldId id="315" r:id="rId28"/>
    <p:sldId id="359" r:id="rId29"/>
    <p:sldId id="329" r:id="rId30"/>
    <p:sldId id="330" r:id="rId31"/>
    <p:sldId id="316" r:id="rId32"/>
    <p:sldId id="270" r:id="rId33"/>
    <p:sldId id="356" r:id="rId34"/>
    <p:sldId id="324" r:id="rId35"/>
    <p:sldId id="325" r:id="rId36"/>
    <p:sldId id="326" r:id="rId37"/>
    <p:sldId id="365" r:id="rId38"/>
    <p:sldId id="283" r:id="rId39"/>
    <p:sldId id="364" r:id="rId40"/>
    <p:sldId id="317" r:id="rId41"/>
    <p:sldId id="318" r:id="rId42"/>
    <p:sldId id="319" r:id="rId43"/>
    <p:sldId id="363" r:id="rId44"/>
    <p:sldId id="284" r:id="rId45"/>
    <p:sldId id="366" r:id="rId46"/>
    <p:sldId id="367" r:id="rId47"/>
    <p:sldId id="285" r:id="rId48"/>
    <p:sldId id="287" r:id="rId49"/>
    <p:sldId id="371" r:id="rId50"/>
    <p:sldId id="372" r:id="rId51"/>
    <p:sldId id="373" r:id="rId52"/>
    <p:sldId id="374" r:id="rId53"/>
    <p:sldId id="321" r:id="rId54"/>
    <p:sldId id="334" r:id="rId55"/>
    <p:sldId id="335" r:id="rId56"/>
    <p:sldId id="379" r:id="rId57"/>
    <p:sldId id="291" r:id="rId58"/>
    <p:sldId id="336" r:id="rId59"/>
    <p:sldId id="292" r:id="rId60"/>
    <p:sldId id="293" r:id="rId61"/>
    <p:sldId id="375" r:id="rId62"/>
    <p:sldId id="294" r:id="rId63"/>
    <p:sldId id="337" r:id="rId64"/>
    <p:sldId id="338" r:id="rId65"/>
    <p:sldId id="339" r:id="rId66"/>
    <p:sldId id="295" r:id="rId67"/>
    <p:sldId id="340" r:id="rId68"/>
    <p:sldId id="341" r:id="rId69"/>
    <p:sldId id="342" r:id="rId70"/>
    <p:sldId id="343" r:id="rId71"/>
    <p:sldId id="376" r:id="rId72"/>
    <p:sldId id="301" r:id="rId73"/>
    <p:sldId id="352" r:id="rId74"/>
    <p:sldId id="353" r:id="rId75"/>
    <p:sldId id="354" r:id="rId76"/>
    <p:sldId id="377" r:id="rId77"/>
    <p:sldId id="346" r:id="rId78"/>
    <p:sldId id="347" r:id="rId79"/>
    <p:sldId id="350" r:id="rId80"/>
    <p:sldId id="378" r:id="rId81"/>
    <p:sldId id="368" r:id="rId82"/>
    <p:sldId id="369" r:id="rId83"/>
    <p:sldId id="370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86482" autoAdjust="0"/>
  </p:normalViewPr>
  <p:slideViewPr>
    <p:cSldViewPr>
      <p:cViewPr varScale="1">
        <p:scale>
          <a:sx n="47" d="100"/>
          <a:sy n="47" d="100"/>
        </p:scale>
        <p:origin x="11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1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3C402-DB5D-4BF0-879F-CB79BC28E60D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7C71A-A4DB-4AE0-83A7-BFA6231B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65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7C51AF-922E-42E1-ADB3-0DABB1A25664}" type="slidenum">
              <a:rPr lang="en-US"/>
              <a:pPr/>
              <a:t>53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304800"/>
            <a:ext cx="5072063" cy="3803650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This study identified patients of a known genotype, who had experienced significant cardiac events. Triggers for cardiac events according to 3 genotypes: percentage of patients in each genotype, and the pattern of triggers within each genotype.</a:t>
            </a:r>
          </a:p>
          <a:p>
            <a:r>
              <a:rPr lang="en-US"/>
              <a:t>(Schwartz, et al. Circulation. 2001;103:89-95).</a:t>
            </a:r>
          </a:p>
          <a:p>
            <a:endParaRPr lang="en-US"/>
          </a:p>
          <a:p>
            <a:r>
              <a:rPr lang="en-US"/>
              <a:t>In the LQT1 variant, exercise is a trigger for &gt;60%, while barely 3% are triggered while at rest.</a:t>
            </a:r>
          </a:p>
          <a:p>
            <a:r>
              <a:rPr lang="en-US"/>
              <a:t>In the LQT2 variant, a significant number of events occur due to emotional stress or while at rest, while exercise is a trigger in only 13%.</a:t>
            </a:r>
          </a:p>
          <a:p>
            <a:r>
              <a:rPr lang="en-US"/>
              <a:t>In LQT3, the majority of events appear to occur during sleep or at rest.</a:t>
            </a:r>
          </a:p>
          <a:p>
            <a:endParaRPr lang="en-US"/>
          </a:p>
          <a:p>
            <a:r>
              <a:rPr lang="en-US"/>
              <a:t>LQT1 is the only variant that has a high percentage of events occurring during exercise, and thus is very different from LQT2 or LQT3. LQT1 patients would be advised not to participate in competitive athletic activities.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93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1/18/2016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20000" cy="3161289"/>
          </a:xfrm>
        </p:spPr>
        <p:txBody>
          <a:bodyPr/>
          <a:lstStyle/>
          <a:p>
            <a:r>
              <a:rPr lang="en-US" dirty="0" smtClean="0"/>
              <a:t>Ventricular Tachycardia in the absence of structural heart disease.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7620000" cy="1905000"/>
          </a:xfrm>
        </p:spPr>
        <p:txBody>
          <a:bodyPr>
            <a:normAutofit/>
          </a:bodyPr>
          <a:lstStyle/>
          <a:p>
            <a:pPr marL="114300" indent="0" algn="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Kailash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umar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Goyal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1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520780"/>
            <a:ext cx="4800601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LVOT:-</a:t>
            </a:r>
          </a:p>
          <a:p>
            <a:pPr marL="11430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-  </a:t>
            </a:r>
            <a:r>
              <a:rPr lang="en-US" sz="2800" dirty="0"/>
              <a:t>region of LV between  anterior cusp of mitral valve and ventricular </a:t>
            </a:r>
            <a:r>
              <a:rPr lang="en-US" sz="2800" dirty="0" smtClean="0"/>
              <a:t>septum</a:t>
            </a:r>
            <a:endParaRPr lang="en-US" sz="2800" dirty="0" smtClean="0">
              <a:cs typeface="Times New Roman" pitchFamily="18" charset="0"/>
            </a:endParaRPr>
          </a:p>
          <a:p>
            <a:endParaRPr lang="en-US" sz="2800" dirty="0">
              <a:cs typeface="Times New Roman" pitchFamily="18" charset="0"/>
            </a:endParaRPr>
          </a:p>
          <a:p>
            <a:pPr marL="114300" indent="0">
              <a:buNone/>
            </a:pPr>
            <a:r>
              <a:rPr lang="en-US" sz="2800" dirty="0" smtClean="0">
                <a:cs typeface="Times New Roman" pitchFamily="18" charset="0"/>
              </a:rPr>
              <a:t>      - part muscular and partly fibrous. </a:t>
            </a:r>
          </a:p>
          <a:p>
            <a:pPr marL="114300" indent="0">
              <a:buNone/>
            </a:pP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   </a:t>
            </a:r>
          </a:p>
        </p:txBody>
      </p:sp>
      <p:pic>
        <p:nvPicPr>
          <p:cNvPr id="4" name="Content Placeholder 8" descr="Heart_left_parasternal_long_ax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610932"/>
            <a:ext cx="4572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non- coronary cusp and posterior aspect of left coronary cusp are continuous with the fibrous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aortomitral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continuity.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Explains the lack of ventricular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tachycardias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related to the non coronary cusp.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784859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82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4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14104"/>
            <a:ext cx="7620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5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RVOT VT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5" y="1752600"/>
            <a:ext cx="8244361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7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 in </a:t>
            </a:r>
            <a:r>
              <a:rPr lang="en-US" dirty="0" err="1" smtClean="0"/>
              <a:t>localising</a:t>
            </a:r>
            <a:r>
              <a:rPr lang="en-US" dirty="0" smtClean="0"/>
              <a:t> RVOT VT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12297"/>
            <a:ext cx="3612524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64886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Jadonath</a:t>
            </a:r>
            <a:r>
              <a:rPr lang="en-US" dirty="0"/>
              <a:t> </a:t>
            </a:r>
            <a:r>
              <a:rPr lang="en-US" dirty="0" smtClean="0"/>
              <a:t>: Am Heart J 1995; 130: 1107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296"/>
            <a:ext cx="4191000" cy="507637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RVOT is divided into nine distinct sites. </a:t>
            </a:r>
          </a:p>
          <a:p>
            <a:r>
              <a:rPr lang="en-US" sz="2400" dirty="0" smtClean="0"/>
              <a:t>Sites 1 to 3 are the most superior sites below the pulmonary valve in a posterior to anterior orientation . </a:t>
            </a:r>
          </a:p>
          <a:p>
            <a:r>
              <a:rPr lang="en-US" sz="2400" dirty="0" smtClean="0"/>
              <a:t>Vast majority of RVOT </a:t>
            </a:r>
            <a:r>
              <a:rPr lang="en-US" sz="2400" dirty="0" err="1" smtClean="0"/>
              <a:t>arrhtymias</a:t>
            </a:r>
            <a:r>
              <a:rPr lang="en-US" sz="2400" dirty="0" smtClean="0"/>
              <a:t> arise from its most superior aspect.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743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620000" cy="1143000"/>
          </a:xfrm>
        </p:spPr>
        <p:txBody>
          <a:bodyPr/>
          <a:lstStyle/>
          <a:p>
            <a:r>
              <a:rPr lang="en-US" dirty="0" smtClean="0"/>
              <a:t>Anterior </a:t>
            </a:r>
            <a:r>
              <a:rPr lang="en-US" dirty="0" err="1" smtClean="0"/>
              <a:t>vs</a:t>
            </a:r>
            <a:r>
              <a:rPr lang="en-US" dirty="0" smtClean="0"/>
              <a:t> posterior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038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447800"/>
            <a:ext cx="3962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QRS morphology in lead I is helpful in differentiating anterior </a:t>
            </a:r>
            <a:r>
              <a:rPr lang="en-US" sz="2000" dirty="0" err="1" smtClean="0"/>
              <a:t>vs</a:t>
            </a:r>
            <a:r>
              <a:rPr lang="en-US" sz="2000" dirty="0" smtClean="0"/>
              <a:t> posterior location in RVOT. 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Negative QRS for tachycardia originating from anterior aspect of RVOT</a:t>
            </a:r>
          </a:p>
          <a:p>
            <a:endParaRPr lang="en-US" sz="2000" dirty="0"/>
          </a:p>
          <a:p>
            <a:r>
              <a:rPr lang="en-US" sz="2000" dirty="0" smtClean="0"/>
              <a:t>Positive QRS for </a:t>
            </a:r>
            <a:r>
              <a:rPr lang="en-US" sz="2000" dirty="0" err="1" smtClean="0"/>
              <a:t>tacycardia</a:t>
            </a:r>
            <a:r>
              <a:rPr lang="en-US" sz="2000" dirty="0" smtClean="0"/>
              <a:t> originating from posterior aspect of RVOT</a:t>
            </a:r>
          </a:p>
          <a:p>
            <a:endParaRPr lang="en-US" sz="2000" dirty="0"/>
          </a:p>
          <a:p>
            <a:r>
              <a:rPr lang="en-US" sz="2000" dirty="0" smtClean="0"/>
              <a:t>Site 2,  typically displays either a biphasic or a multiphasic QRS pattern in lead I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6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lead I in </a:t>
            </a:r>
            <a:r>
              <a:rPr lang="en-US" dirty="0" err="1" smtClean="0"/>
              <a:t>localising</a:t>
            </a:r>
            <a:r>
              <a:rPr lang="en-US" dirty="0" smtClean="0"/>
              <a:t> RVOT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467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5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12" y="1524000"/>
            <a:ext cx="754679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39631" y="6491288"/>
            <a:ext cx="234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TW" b="1" i="1" dirty="0">
                <a:latin typeface="Calibri" pitchFamily="34" charset="0"/>
              </a:rPr>
              <a:t>Dixit et al, JCE 2003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9360" y="871470"/>
            <a:ext cx="7231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Septal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Free wall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847975"/>
            <a:ext cx="33909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10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153399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6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1534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Constitutes for 10% of patients presenting with ventricular tachycardia. </a:t>
            </a:r>
          </a:p>
          <a:p>
            <a:endParaRPr lang="en-US" sz="2800" dirty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Two types:-</a:t>
            </a:r>
          </a:p>
          <a:p>
            <a:endParaRPr lang="en-US" sz="2800" dirty="0">
              <a:cs typeface="Times New Roman" pitchFamily="18" charset="0"/>
            </a:endParaRPr>
          </a:p>
          <a:p>
            <a:pPr marL="114300" indent="0">
              <a:buNone/>
            </a:pPr>
            <a:r>
              <a:rPr lang="en-US" sz="2800" dirty="0" smtClean="0">
                <a:cs typeface="Times New Roman" pitchFamily="18" charset="0"/>
              </a:rPr>
              <a:t>    1. Non life threatening – typically monomorphic</a:t>
            </a:r>
          </a:p>
          <a:p>
            <a:pPr marL="114300" indent="0">
              <a:buNone/>
            </a:pP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   2. Life threatening -  typically polymorphic.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8" algn="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 algn="r">
              <a:buNone/>
            </a:pPr>
            <a:r>
              <a:rPr lang="en-US" sz="2000" dirty="0" smtClean="0"/>
              <a:t>    Ventricular arrhythmias in the absence of structural heart disease. </a:t>
            </a:r>
            <a:r>
              <a:rPr lang="en-US" sz="2000" dirty="0"/>
              <a:t>E</a:t>
            </a:r>
            <a:r>
              <a:rPr lang="en-US" sz="2000" dirty="0" smtClean="0"/>
              <a:t>ric N. </a:t>
            </a:r>
            <a:r>
              <a:rPr lang="en-US" sz="2000" dirty="0" err="1"/>
              <a:t>P</a:t>
            </a:r>
            <a:r>
              <a:rPr lang="en-US" sz="2000" dirty="0" err="1" smtClean="0"/>
              <a:t>rystowsky</a:t>
            </a:r>
            <a:r>
              <a:rPr lang="en-US" sz="2000" dirty="0" smtClean="0"/>
              <a:t>, MD. </a:t>
            </a:r>
            <a:r>
              <a:rPr lang="en-US" sz="2000" dirty="0"/>
              <a:t>V</a:t>
            </a:r>
            <a:r>
              <a:rPr lang="en-US" sz="2000" dirty="0" smtClean="0"/>
              <a:t>ol. 59, no. 20, 2012 ISSN0735-1097 JACC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8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6781800" cy="762000"/>
          </a:xfrm>
        </p:spPr>
        <p:txBody>
          <a:bodyPr/>
          <a:lstStyle/>
          <a:p>
            <a:r>
              <a:rPr lang="en-US" dirty="0" smtClean="0"/>
              <a:t>Pulmonary Artery VT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762000"/>
            <a:ext cx="3962400" cy="4953000"/>
          </a:xfrm>
        </p:spPr>
        <p:txBody>
          <a:bodyPr/>
          <a:lstStyle/>
          <a:p>
            <a:r>
              <a:rPr lang="en-US" dirty="0" smtClean="0"/>
              <a:t>In 4-6% or RVOT </a:t>
            </a:r>
            <a:r>
              <a:rPr lang="en-US" dirty="0" err="1" smtClean="0"/>
              <a:t>vt</a:t>
            </a:r>
            <a:r>
              <a:rPr lang="en-US" dirty="0" smtClean="0"/>
              <a:t>, site of origin may be above the plane of pulmonary valve. </a:t>
            </a:r>
          </a:p>
          <a:p>
            <a:endParaRPr lang="en-US" dirty="0" smtClean="0"/>
          </a:p>
          <a:p>
            <a:r>
              <a:rPr lang="en-US" dirty="0" smtClean="0"/>
              <a:t>LBBB morphology </a:t>
            </a:r>
          </a:p>
          <a:p>
            <a:endParaRPr lang="en-US" dirty="0" smtClean="0"/>
          </a:p>
          <a:p>
            <a:r>
              <a:rPr lang="en-US" dirty="0" smtClean="0"/>
              <a:t>Greater R wave in inferior leads( location superior to RVOT) 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Taller R wave in lead III compared with lead II( due to leftward orientation.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838200"/>
            <a:ext cx="457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90800" y="6173569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r">
              <a:buNone/>
            </a:pPr>
            <a:r>
              <a:rPr lang="en-US" dirty="0">
                <a:cs typeface="Times New Roman" pitchFamily="18" charset="0"/>
              </a:rPr>
              <a:t>Catheter ablation of cardiac </a:t>
            </a:r>
            <a:r>
              <a:rPr lang="en-US" dirty="0" err="1">
                <a:cs typeface="Times New Roman" pitchFamily="18" charset="0"/>
              </a:rPr>
              <a:t>arrythmmias</a:t>
            </a:r>
            <a:r>
              <a:rPr lang="en-US" dirty="0">
                <a:cs typeface="Times New Roman" pitchFamily="18" charset="0"/>
              </a:rPr>
              <a:t>, 3</a:t>
            </a:r>
            <a:r>
              <a:rPr lang="en-US" baseline="30000" dirty="0">
                <a:cs typeface="Times New Roman" pitchFamily="18" charset="0"/>
              </a:rPr>
              <a:t>rd</a:t>
            </a:r>
            <a:r>
              <a:rPr lang="en-US" dirty="0">
                <a:cs typeface="Times New Roman" pitchFamily="18" charset="0"/>
              </a:rPr>
              <a:t> edition. </a:t>
            </a:r>
            <a:r>
              <a:rPr lang="en-US" dirty="0" err="1">
                <a:cs typeface="Times New Roman" pitchFamily="18" charset="0"/>
              </a:rPr>
              <a:t>Shoei</a:t>
            </a:r>
            <a:r>
              <a:rPr lang="en-US" dirty="0">
                <a:cs typeface="Times New Roman" pitchFamily="18" charset="0"/>
              </a:rPr>
              <a:t> K. Stephen Huang. </a:t>
            </a:r>
          </a:p>
        </p:txBody>
      </p:sp>
    </p:spTree>
    <p:extLst>
      <p:ext uri="{BB962C8B-B14F-4D97-AF65-F5344CB8AC3E}">
        <p14:creationId xmlns:p14="http://schemas.microsoft.com/office/powerpoint/2010/main" val="2299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D/D of RVOT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ARVD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Tachycardias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associated with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atriofascicular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Mahaim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Atrioventricular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reentrant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tachycardias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using a right sided accessory pathway.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occuring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after repair of TOF.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248400"/>
            <a:ext cx="479107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20" y="5959431"/>
            <a:ext cx="51244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6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1143000"/>
          </a:xfrm>
        </p:spPr>
        <p:txBody>
          <a:bodyPr/>
          <a:lstStyle/>
          <a:p>
            <a:r>
              <a:rPr lang="en-US" dirty="0" smtClean="0"/>
              <a:t>RVOT VS ARVD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8153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6368534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Indian j med Res  131, </a:t>
            </a:r>
            <a:r>
              <a:rPr lang="en-US" dirty="0" err="1" smtClean="0"/>
              <a:t>january</a:t>
            </a:r>
            <a:r>
              <a:rPr lang="en-US" dirty="0" smtClean="0"/>
              <a:t> 2010, </a:t>
            </a:r>
            <a:r>
              <a:rPr lang="en-US" dirty="0" err="1" smtClean="0"/>
              <a:t>pp</a:t>
            </a:r>
            <a:r>
              <a:rPr lang="en-US" dirty="0" smtClean="0"/>
              <a:t> 35-45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74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657"/>
            <a:ext cx="7620000" cy="990600"/>
          </a:xfrm>
        </p:spPr>
        <p:txBody>
          <a:bodyPr/>
          <a:lstStyle/>
          <a:p>
            <a:r>
              <a:rPr lang="en-US" dirty="0" smtClean="0"/>
              <a:t>LVOT VT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9029" y="762000"/>
            <a:ext cx="8534400" cy="56388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 smtClean="0"/>
              <a:t>Can originate from several sites. </a:t>
            </a:r>
          </a:p>
          <a:p>
            <a:pPr marL="114300" indent="0">
              <a:buNone/>
            </a:pPr>
            <a:endParaRPr lang="en-US" sz="2800" dirty="0" smtClean="0"/>
          </a:p>
          <a:p>
            <a:r>
              <a:rPr lang="en-US" sz="2800" dirty="0" smtClean="0"/>
              <a:t>     Basal LV </a:t>
            </a:r>
          </a:p>
          <a:p>
            <a:pPr marL="11430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-Lateral, </a:t>
            </a:r>
            <a:r>
              <a:rPr lang="en-US" sz="2800" dirty="0" err="1" smtClean="0"/>
              <a:t>superolateral</a:t>
            </a:r>
            <a:r>
              <a:rPr lang="en-US" sz="2800" dirty="0" smtClean="0"/>
              <a:t> and superior mitral annulus</a:t>
            </a:r>
          </a:p>
          <a:p>
            <a:pPr marL="11430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-</a:t>
            </a:r>
            <a:r>
              <a:rPr lang="en-US" sz="2800" dirty="0" err="1" smtClean="0"/>
              <a:t>Aorto</a:t>
            </a:r>
            <a:r>
              <a:rPr lang="en-US" sz="2800" dirty="0" smtClean="0"/>
              <a:t> mitral continuity</a:t>
            </a:r>
          </a:p>
          <a:p>
            <a:pPr marL="11430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-</a:t>
            </a:r>
            <a:r>
              <a:rPr lang="en-US" sz="2800" dirty="0" err="1" smtClean="0"/>
              <a:t>Septal</a:t>
            </a:r>
            <a:r>
              <a:rPr lang="en-US" sz="2800" dirty="0" smtClean="0"/>
              <a:t> </a:t>
            </a:r>
            <a:r>
              <a:rPr lang="en-US" sz="2800" dirty="0" err="1" smtClean="0"/>
              <a:t>parahisian</a:t>
            </a:r>
            <a:r>
              <a:rPr lang="en-US" sz="2800" dirty="0" smtClean="0"/>
              <a:t> region          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Aortic cusp </a:t>
            </a:r>
          </a:p>
          <a:p>
            <a:pPr marL="11430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- Left aortic cusp</a:t>
            </a:r>
          </a:p>
          <a:p>
            <a:pPr marL="11430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- Right aortic cusp</a:t>
            </a:r>
          </a:p>
          <a:p>
            <a:pPr marL="11430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- Non coronary cusp</a:t>
            </a:r>
          </a:p>
          <a:p>
            <a:r>
              <a:rPr lang="en-US" sz="2800" dirty="0" err="1" smtClean="0"/>
              <a:t>Epicardial</a:t>
            </a:r>
            <a:r>
              <a:rPr lang="en-US" sz="2800" dirty="0" smtClean="0"/>
              <a:t> region                                                                                           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2562225" cy="24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6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" y="18143"/>
            <a:ext cx="76200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Basal LV VT </a:t>
            </a:r>
            <a:endParaRPr lang="en-US" dirty="0">
              <a:latin typeface="+mn-lt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8382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35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Aortic Cusp VT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3276600" cy="4800600"/>
          </a:xfrm>
        </p:spPr>
        <p:txBody>
          <a:bodyPr/>
          <a:lstStyle/>
          <a:p>
            <a:r>
              <a:rPr lang="en-US" dirty="0" smtClean="0"/>
              <a:t>Depending on the site of origin – LBBB or RBBB  morphology. </a:t>
            </a:r>
          </a:p>
          <a:p>
            <a:r>
              <a:rPr lang="en-US" dirty="0" smtClean="0"/>
              <a:t>Mostly arise from the left coronary cusp. </a:t>
            </a:r>
          </a:p>
          <a:p>
            <a:endParaRPr lang="en-US" dirty="0" smtClean="0"/>
          </a:p>
          <a:p>
            <a:r>
              <a:rPr lang="en-US" dirty="0"/>
              <a:t>R wave duration and R/S wave amplitude ratio in leads V1 and V2 were greater in </a:t>
            </a:r>
            <a:r>
              <a:rPr lang="en-US" dirty="0" err="1"/>
              <a:t>tachycardias</a:t>
            </a:r>
            <a:r>
              <a:rPr lang="en-US" dirty="0"/>
              <a:t> originating from cusp compared with RVOT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95400"/>
            <a:ext cx="5486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7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7924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08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Epicardial</a:t>
            </a:r>
            <a:r>
              <a:rPr lang="en-US" dirty="0" smtClean="0"/>
              <a:t> </a:t>
            </a:r>
            <a:r>
              <a:rPr lang="en-US" dirty="0" err="1" smtClean="0"/>
              <a:t>vt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077200" cy="5334000"/>
          </a:xfrm>
        </p:spPr>
        <p:txBody>
          <a:bodyPr/>
          <a:lstStyle/>
          <a:p>
            <a:r>
              <a:rPr lang="en-US" dirty="0" smtClean="0"/>
              <a:t>Around  10% of patients with idiopathic VT </a:t>
            </a:r>
          </a:p>
          <a:p>
            <a:r>
              <a:rPr lang="en-US" dirty="0" smtClean="0"/>
              <a:t>Perivascular origin, catecholamine enhancement and adenosine sensitivity. </a:t>
            </a:r>
          </a:p>
          <a:p>
            <a:r>
              <a:rPr lang="en-US" dirty="0" smtClean="0"/>
              <a:t>Mechanism- triggered activity. </a:t>
            </a:r>
          </a:p>
          <a:p>
            <a:r>
              <a:rPr lang="en-US" dirty="0" smtClean="0"/>
              <a:t>Most common site- LV summit. </a:t>
            </a:r>
          </a:p>
          <a:p>
            <a:r>
              <a:rPr lang="en-US" dirty="0" smtClean="0"/>
              <a:t>LV summit- triangle formed anteriorly by the proximal LAD, laterally by the proximal </a:t>
            </a:r>
            <a:r>
              <a:rPr lang="en-US" dirty="0" err="1" smtClean="0"/>
              <a:t>LCx</a:t>
            </a:r>
            <a:r>
              <a:rPr lang="en-US" dirty="0" smtClean="0"/>
              <a:t> and superiorly by the GCV and AIV.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7772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6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err="1" smtClean="0"/>
              <a:t>Berruezo</a:t>
            </a:r>
            <a:r>
              <a:rPr lang="en-US" sz="2400" dirty="0" smtClean="0"/>
              <a:t> and colleagues hypothesized that </a:t>
            </a:r>
            <a:r>
              <a:rPr lang="en-US" sz="2400" dirty="0" err="1" smtClean="0"/>
              <a:t>epicardial</a:t>
            </a:r>
            <a:r>
              <a:rPr lang="en-US" sz="2400" dirty="0" smtClean="0"/>
              <a:t> origin of ventricular tachycardia widens the initial part of QRS complex. </a:t>
            </a:r>
          </a:p>
          <a:p>
            <a:r>
              <a:rPr lang="en-US" sz="2400" dirty="0" err="1" smtClean="0"/>
              <a:t>Pseudodelta</a:t>
            </a:r>
            <a:r>
              <a:rPr lang="en-US" sz="2400" dirty="0" smtClean="0"/>
              <a:t> wave :- </a:t>
            </a:r>
          </a:p>
          <a:p>
            <a:pPr marL="114300" indent="0">
              <a:buNone/>
            </a:pPr>
            <a:r>
              <a:rPr lang="en-US" sz="2400" dirty="0" smtClean="0"/>
              <a:t>           Interval from the earliest ventricular  activation to the earliest fast deflection in the precordial leads. </a:t>
            </a:r>
          </a:p>
          <a:p>
            <a:pPr marL="11430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Intrinsicoid</a:t>
            </a:r>
            <a:r>
              <a:rPr lang="en-US" sz="2400" dirty="0" smtClean="0"/>
              <a:t> deflection time (ID) :</a:t>
            </a:r>
          </a:p>
          <a:p>
            <a:pPr marL="114300" indent="0">
              <a:buNone/>
            </a:pPr>
            <a:r>
              <a:rPr lang="en-US" sz="2400" dirty="0" smtClean="0"/>
              <a:t>           Interval from the earliest ventricular activation to the peak of the R wave in Lead V2. </a:t>
            </a:r>
          </a:p>
          <a:p>
            <a:pPr marL="114300" indent="0">
              <a:buNone/>
            </a:pPr>
            <a:endParaRPr lang="en-US" sz="2400" dirty="0" smtClean="0"/>
          </a:p>
          <a:p>
            <a:r>
              <a:rPr lang="en-US" sz="2400" dirty="0" smtClean="0"/>
              <a:t>Shortest RS complex:- </a:t>
            </a:r>
          </a:p>
          <a:p>
            <a:pPr marL="11430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Interval from the earliest ventricular activation to the nadir of first S wave in any precordial lead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0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" y="-72571"/>
            <a:ext cx="7848600" cy="868362"/>
          </a:xfrm>
        </p:spPr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617527" cy="6248400"/>
          </a:xfrm>
        </p:spPr>
        <p:txBody>
          <a:bodyPr>
            <a:normAutofit fontScale="25000" lnSpcReduction="20000"/>
          </a:bodyPr>
          <a:lstStyle/>
          <a:p>
            <a:pPr marL="628650" indent="-514350">
              <a:buAutoNum type="arabicPeriod"/>
            </a:pPr>
            <a:r>
              <a:rPr lang="en-US" sz="11200" dirty="0" smtClean="0">
                <a:cs typeface="Times New Roman" pitchFamily="18" charset="0"/>
              </a:rPr>
              <a:t> Non Life threatening- typically monomorphic</a:t>
            </a:r>
          </a:p>
          <a:p>
            <a:pPr marL="114300" indent="0">
              <a:buNone/>
            </a:pPr>
            <a:endParaRPr lang="en-US" sz="3600" dirty="0" smtClean="0">
              <a:cs typeface="Times New Roman" pitchFamily="18" charset="0"/>
            </a:endParaRPr>
          </a:p>
          <a:p>
            <a:pPr marL="114300" indent="0">
              <a:buNone/>
            </a:pPr>
            <a:r>
              <a:rPr lang="en-US" sz="9600" dirty="0">
                <a:cs typeface="Times New Roman" pitchFamily="18" charset="0"/>
              </a:rPr>
              <a:t> </a:t>
            </a:r>
            <a:r>
              <a:rPr lang="en-US" sz="9600" dirty="0" smtClean="0">
                <a:cs typeface="Times New Roman" pitchFamily="18" charset="0"/>
              </a:rPr>
              <a:t>A. </a:t>
            </a:r>
            <a:r>
              <a:rPr lang="en-US" sz="9600" dirty="0">
                <a:cs typeface="Times New Roman" pitchFamily="18" charset="0"/>
              </a:rPr>
              <a:t>O</a:t>
            </a:r>
            <a:r>
              <a:rPr lang="en-US" sz="9600" dirty="0" smtClean="0">
                <a:cs typeface="Times New Roman" pitchFamily="18" charset="0"/>
              </a:rPr>
              <a:t>utflow tract</a:t>
            </a:r>
          </a:p>
          <a:p>
            <a:pPr marL="114300" indent="0">
              <a:buNone/>
            </a:pPr>
            <a:r>
              <a:rPr lang="en-US" sz="9600" dirty="0">
                <a:cs typeface="Times New Roman" pitchFamily="18" charset="0"/>
              </a:rPr>
              <a:t> </a:t>
            </a:r>
            <a:r>
              <a:rPr lang="en-US" sz="9600" dirty="0" smtClean="0">
                <a:cs typeface="Times New Roman" pitchFamily="18" charset="0"/>
              </a:rPr>
              <a:t>          - Right ventricular outflow</a:t>
            </a:r>
          </a:p>
          <a:p>
            <a:pPr marL="114300" indent="0">
              <a:buNone/>
            </a:pPr>
            <a:r>
              <a:rPr lang="en-US" sz="9600" dirty="0">
                <a:cs typeface="Times New Roman" pitchFamily="18" charset="0"/>
              </a:rPr>
              <a:t> </a:t>
            </a:r>
            <a:r>
              <a:rPr lang="en-US" sz="9600" dirty="0" smtClean="0">
                <a:cs typeface="Times New Roman" pitchFamily="18" charset="0"/>
              </a:rPr>
              <a:t>          - Left ventricular outflow</a:t>
            </a:r>
          </a:p>
          <a:p>
            <a:pPr marL="114300" indent="0">
              <a:buNone/>
            </a:pPr>
            <a:r>
              <a:rPr lang="en-US" sz="9600" dirty="0">
                <a:cs typeface="Times New Roman" pitchFamily="18" charset="0"/>
              </a:rPr>
              <a:t> </a:t>
            </a:r>
            <a:r>
              <a:rPr lang="en-US" sz="9600" dirty="0" smtClean="0">
                <a:cs typeface="Times New Roman" pitchFamily="18" charset="0"/>
              </a:rPr>
              <a:t>          - Aortic sinus of </a:t>
            </a:r>
            <a:r>
              <a:rPr lang="en-US" sz="9600" dirty="0" err="1" smtClean="0">
                <a:cs typeface="Times New Roman" pitchFamily="18" charset="0"/>
              </a:rPr>
              <a:t>valsalva</a:t>
            </a:r>
            <a:endParaRPr lang="en-US" sz="9600" dirty="0" smtClean="0">
              <a:cs typeface="Times New Roman" pitchFamily="18" charset="0"/>
            </a:endParaRPr>
          </a:p>
          <a:p>
            <a:pPr marL="114300" indent="0">
              <a:buNone/>
            </a:pPr>
            <a:r>
              <a:rPr lang="en-US" sz="9600" dirty="0">
                <a:cs typeface="Times New Roman" pitchFamily="18" charset="0"/>
              </a:rPr>
              <a:t> </a:t>
            </a:r>
            <a:r>
              <a:rPr lang="en-US" sz="9600" dirty="0" smtClean="0">
                <a:cs typeface="Times New Roman" pitchFamily="18" charset="0"/>
              </a:rPr>
              <a:t>           </a:t>
            </a:r>
          </a:p>
          <a:p>
            <a:pPr marL="114300" indent="0">
              <a:buNone/>
            </a:pPr>
            <a:r>
              <a:rPr lang="en-US" sz="9600" dirty="0" smtClean="0">
                <a:cs typeface="Times New Roman" pitchFamily="18" charset="0"/>
              </a:rPr>
              <a:t>B. Idiopathic left ventricular tachycardia </a:t>
            </a:r>
          </a:p>
          <a:p>
            <a:pPr marL="114300" indent="0">
              <a:buNone/>
            </a:pPr>
            <a:r>
              <a:rPr lang="en-US" sz="9600" dirty="0">
                <a:cs typeface="Times New Roman" pitchFamily="18" charset="0"/>
              </a:rPr>
              <a:t> </a:t>
            </a:r>
            <a:r>
              <a:rPr lang="en-US" sz="9600" dirty="0" smtClean="0">
                <a:cs typeface="Times New Roman" pitchFamily="18" charset="0"/>
              </a:rPr>
              <a:t>          - Left posterior fascicle</a:t>
            </a:r>
          </a:p>
          <a:p>
            <a:pPr marL="114300" indent="0">
              <a:buNone/>
            </a:pPr>
            <a:r>
              <a:rPr lang="en-US" sz="9600" dirty="0">
                <a:cs typeface="Times New Roman" pitchFamily="18" charset="0"/>
              </a:rPr>
              <a:t> </a:t>
            </a:r>
            <a:r>
              <a:rPr lang="en-US" sz="9600" dirty="0" smtClean="0">
                <a:cs typeface="Times New Roman" pitchFamily="18" charset="0"/>
              </a:rPr>
              <a:t>          - Left anterior fascicle</a:t>
            </a:r>
          </a:p>
          <a:p>
            <a:pPr marL="114300" indent="0">
              <a:buNone/>
            </a:pPr>
            <a:r>
              <a:rPr lang="en-US" sz="9600" dirty="0">
                <a:cs typeface="Times New Roman" pitchFamily="18" charset="0"/>
              </a:rPr>
              <a:t> </a:t>
            </a:r>
            <a:r>
              <a:rPr lang="en-US" sz="9600" dirty="0" smtClean="0">
                <a:cs typeface="Times New Roman" pitchFamily="18" charset="0"/>
              </a:rPr>
              <a:t>          - High </a:t>
            </a:r>
            <a:r>
              <a:rPr lang="en-US" sz="9600" dirty="0" err="1" smtClean="0">
                <a:cs typeface="Times New Roman" pitchFamily="18" charset="0"/>
              </a:rPr>
              <a:t>septal</a:t>
            </a:r>
            <a:r>
              <a:rPr lang="en-US" sz="9600" dirty="0" smtClean="0">
                <a:cs typeface="Times New Roman" pitchFamily="18" charset="0"/>
              </a:rPr>
              <a:t> fascicle</a:t>
            </a:r>
          </a:p>
          <a:p>
            <a:pPr marL="114300" indent="0">
              <a:buNone/>
            </a:pPr>
            <a:r>
              <a:rPr lang="en-US" sz="9600" dirty="0" smtClean="0">
                <a:cs typeface="Times New Roman" pitchFamily="18" charset="0"/>
              </a:rPr>
              <a:t>C. Others </a:t>
            </a:r>
          </a:p>
          <a:p>
            <a:pPr marL="114300" indent="0">
              <a:buNone/>
            </a:pPr>
            <a:r>
              <a:rPr lang="en-US" sz="9600" dirty="0">
                <a:cs typeface="Times New Roman" pitchFamily="18" charset="0"/>
              </a:rPr>
              <a:t> </a:t>
            </a:r>
            <a:r>
              <a:rPr lang="en-US" sz="9600" dirty="0" smtClean="0">
                <a:cs typeface="Times New Roman" pitchFamily="18" charset="0"/>
              </a:rPr>
              <a:t>          - Mitral annulus</a:t>
            </a:r>
          </a:p>
          <a:p>
            <a:pPr marL="114300" indent="0">
              <a:buNone/>
            </a:pPr>
            <a:r>
              <a:rPr lang="en-US" sz="9600" dirty="0">
                <a:cs typeface="Times New Roman" pitchFamily="18" charset="0"/>
              </a:rPr>
              <a:t> </a:t>
            </a:r>
            <a:r>
              <a:rPr lang="en-US" sz="9600" dirty="0" smtClean="0">
                <a:cs typeface="Times New Roman" pitchFamily="18" charset="0"/>
              </a:rPr>
              <a:t>          - Tricuspid annulus</a:t>
            </a:r>
          </a:p>
          <a:p>
            <a:pPr marL="114300" indent="0">
              <a:buNone/>
            </a:pPr>
            <a:r>
              <a:rPr lang="en-US" sz="9600" dirty="0">
                <a:cs typeface="Times New Roman" pitchFamily="18" charset="0"/>
              </a:rPr>
              <a:t> </a:t>
            </a:r>
            <a:r>
              <a:rPr lang="en-US" sz="9600" dirty="0" smtClean="0">
                <a:cs typeface="Times New Roman" pitchFamily="18" charset="0"/>
              </a:rPr>
              <a:t>          - Papillary muscle</a:t>
            </a:r>
          </a:p>
          <a:p>
            <a:pPr marL="114300" indent="0">
              <a:buNone/>
            </a:pPr>
            <a:r>
              <a:rPr lang="en-US" sz="9600" dirty="0">
                <a:cs typeface="Times New Roman" pitchFamily="18" charset="0"/>
              </a:rPr>
              <a:t> </a:t>
            </a:r>
            <a:r>
              <a:rPr lang="en-US" sz="9600" dirty="0" smtClean="0">
                <a:cs typeface="Times New Roman" pitchFamily="18" charset="0"/>
              </a:rPr>
              <a:t>          </a:t>
            </a:r>
          </a:p>
          <a:p>
            <a:pPr marL="114300" indent="0">
              <a:buNone/>
            </a:pPr>
            <a:endParaRPr lang="en-US" sz="3600" dirty="0" smtClean="0">
              <a:cs typeface="Times New Roman" pitchFamily="18" charset="0"/>
            </a:endParaRPr>
          </a:p>
          <a:p>
            <a:pPr marL="114300" indent="0" algn="r">
              <a:buNone/>
            </a:pPr>
            <a:r>
              <a:rPr lang="en-US" sz="8000" dirty="0"/>
              <a:t>Ventricular arrhythmias in the absence of structural heart disease. Eric </a:t>
            </a:r>
            <a:r>
              <a:rPr lang="en-US" sz="8000" dirty="0" smtClean="0"/>
              <a:t>N. </a:t>
            </a:r>
            <a:r>
              <a:rPr lang="en-US" sz="8000" dirty="0" err="1"/>
              <a:t>P</a:t>
            </a:r>
            <a:r>
              <a:rPr lang="en-US" sz="8000" dirty="0" err="1" smtClean="0"/>
              <a:t>rystowsky</a:t>
            </a:r>
            <a:r>
              <a:rPr lang="en-US" sz="8000" dirty="0"/>
              <a:t>, MD. Vol. 59, no. 20, 2012 ISSN0735-1097 JACC</a:t>
            </a:r>
          </a:p>
          <a:p>
            <a:pPr marL="11430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62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7924800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6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Precordial maximum deflection index</a:t>
            </a:r>
          </a:p>
          <a:p>
            <a:pPr marL="114300" indent="0">
              <a:buNone/>
            </a:pPr>
            <a:r>
              <a:rPr lang="en-US" sz="2400" dirty="0" smtClean="0"/>
              <a:t>          Beginning </a:t>
            </a:r>
            <a:r>
              <a:rPr lang="en-US" sz="2400" dirty="0"/>
              <a:t>of QRS to earliest maximal deflection in any precordial leads / QRS duration. (</a:t>
            </a:r>
            <a:r>
              <a:rPr lang="en-US" sz="2400" u="sng" dirty="0"/>
              <a:t>&gt;</a:t>
            </a:r>
            <a:r>
              <a:rPr lang="en-US" sz="2400" dirty="0"/>
              <a:t> 0.55) </a:t>
            </a:r>
            <a:r>
              <a:rPr lang="en-US" sz="2400" dirty="0" smtClean="0"/>
              <a:t> (</a:t>
            </a:r>
            <a:r>
              <a:rPr lang="en-US" sz="2400" dirty="0"/>
              <a:t>sensitivity of 100%, specificity of 98%)</a:t>
            </a:r>
          </a:p>
          <a:p>
            <a:endParaRPr lang="en-US" sz="2400" dirty="0"/>
          </a:p>
          <a:p>
            <a:r>
              <a:rPr lang="en-US" sz="2400" dirty="0"/>
              <a:t>Shortest precordial complex:</a:t>
            </a:r>
          </a:p>
          <a:p>
            <a:pPr marL="114300" indent="0">
              <a:buNone/>
            </a:pPr>
            <a:r>
              <a:rPr lang="en-US" sz="2400" dirty="0" smtClean="0"/>
              <a:t>             Interval </a:t>
            </a:r>
            <a:r>
              <a:rPr lang="en-US" sz="2400" dirty="0"/>
              <a:t>from earliest ventricular activation to the 1st S wave in any precordial lead. (</a:t>
            </a:r>
            <a:r>
              <a:rPr lang="en-US" sz="2400" u="sng" dirty="0"/>
              <a:t>&gt;</a:t>
            </a:r>
            <a:r>
              <a:rPr lang="en-US" sz="2400" dirty="0"/>
              <a:t> 121 </a:t>
            </a:r>
            <a:r>
              <a:rPr lang="en-US" sz="2400" dirty="0" err="1"/>
              <a:t>ms</a:t>
            </a:r>
            <a:r>
              <a:rPr lang="en-US" sz="2400" dirty="0"/>
              <a:t>)</a:t>
            </a:r>
          </a:p>
          <a:p>
            <a:endParaRPr lang="en-US" dirty="0" smtClean="0"/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Daniels and colleagues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90600"/>
          </a:xfrm>
        </p:spPr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229600" cy="5638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Equal distribution between men and women.</a:t>
            </a:r>
          </a:p>
          <a:p>
            <a:r>
              <a:rPr lang="en-US" sz="2800" dirty="0" smtClean="0">
                <a:cs typeface="Times New Roman" pitchFamily="18" charset="0"/>
              </a:rPr>
              <a:t>RVOT VT are more common in females where as VTs originating in aortic cusps are more common in men. </a:t>
            </a:r>
          </a:p>
          <a:p>
            <a:r>
              <a:rPr lang="en-US" sz="2800" dirty="0" smtClean="0">
                <a:cs typeface="Times New Roman" pitchFamily="18" charset="0"/>
              </a:rPr>
              <a:t>Mean age at diagnosis- 50± 15 years. </a:t>
            </a:r>
          </a:p>
          <a:p>
            <a:r>
              <a:rPr lang="en-US" sz="2800" dirty="0" smtClean="0">
                <a:cs typeface="Times New Roman" pitchFamily="18" charset="0"/>
              </a:rPr>
              <a:t>Most common symptom- palpitations. </a:t>
            </a:r>
          </a:p>
          <a:p>
            <a:r>
              <a:rPr lang="en-US" sz="2800" dirty="0" smtClean="0">
                <a:cs typeface="Times New Roman" pitchFamily="18" charset="0"/>
              </a:rPr>
              <a:t>Other symptoms- Fatigue, low energy, light headedness, rarely syncope. </a:t>
            </a:r>
          </a:p>
          <a:p>
            <a:endParaRPr lang="en-US" sz="2800" dirty="0" smtClean="0">
              <a:cs typeface="Times New Roman" pitchFamily="18" charset="0"/>
            </a:endParaRPr>
          </a:p>
          <a:p>
            <a:pPr marL="114300" indent="0" algn="r">
              <a:buNone/>
            </a:pPr>
            <a:r>
              <a:rPr lang="en-US" sz="2000" dirty="0" smtClean="0">
                <a:cs typeface="Times New Roman" pitchFamily="18" charset="0"/>
              </a:rPr>
              <a:t>Catheter </a:t>
            </a:r>
            <a:r>
              <a:rPr lang="en-US" sz="2000" dirty="0">
                <a:cs typeface="Times New Roman" pitchFamily="18" charset="0"/>
              </a:rPr>
              <a:t>ablation of cardiac </a:t>
            </a:r>
            <a:r>
              <a:rPr lang="en-US" sz="2000" dirty="0" err="1">
                <a:cs typeface="Times New Roman" pitchFamily="18" charset="0"/>
              </a:rPr>
              <a:t>arrythmmias</a:t>
            </a:r>
            <a:r>
              <a:rPr lang="en-US" sz="2000" dirty="0">
                <a:cs typeface="Times New Roman" pitchFamily="18" charset="0"/>
              </a:rPr>
              <a:t>, 3</a:t>
            </a:r>
            <a:r>
              <a:rPr lang="en-US" sz="2000" baseline="30000" dirty="0">
                <a:cs typeface="Times New Roman" pitchFamily="18" charset="0"/>
              </a:rPr>
              <a:t>rd</a:t>
            </a:r>
            <a:r>
              <a:rPr lang="en-US" sz="2000" dirty="0">
                <a:cs typeface="Times New Roman" pitchFamily="18" charset="0"/>
              </a:rPr>
              <a:t> edition. </a:t>
            </a:r>
            <a:r>
              <a:rPr lang="en-US" sz="2000" dirty="0" err="1">
                <a:cs typeface="Times New Roman" pitchFamily="18" charset="0"/>
              </a:rPr>
              <a:t>Shoei</a:t>
            </a:r>
            <a:r>
              <a:rPr lang="en-US" sz="2000" dirty="0">
                <a:cs typeface="Times New Roman" pitchFamily="18" charset="0"/>
              </a:rPr>
              <a:t> K. Stephen Huang. </a:t>
            </a:r>
          </a:p>
          <a:p>
            <a:pPr algn="r"/>
            <a:endParaRPr lang="en-US" sz="2000" dirty="0">
              <a:cs typeface="Times New Roman" pitchFamily="18" charset="0"/>
            </a:endParaRPr>
          </a:p>
          <a:p>
            <a:endParaRPr lang="en-US" sz="2800" dirty="0" smtClean="0">
              <a:cs typeface="Times New Roman" pitchFamily="18" charset="0"/>
            </a:endParaRPr>
          </a:p>
          <a:p>
            <a:pPr algn="r"/>
            <a:endParaRPr lang="en-US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5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620000" cy="106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229600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Provoked by physical or emotional stress, anxiety and stimulants such as caffeine. </a:t>
            </a:r>
          </a:p>
          <a:p>
            <a:r>
              <a:rPr lang="en-US" sz="2800" dirty="0" smtClean="0"/>
              <a:t>Females -  premenstrual and </a:t>
            </a:r>
            <a:r>
              <a:rPr lang="en-US" sz="2800" dirty="0" err="1" smtClean="0"/>
              <a:t>perimenopausal</a:t>
            </a:r>
            <a:r>
              <a:rPr lang="en-US" sz="2800" dirty="0" smtClean="0"/>
              <a:t> periods and with gestation suggesting hormonal influence. </a:t>
            </a:r>
          </a:p>
          <a:p>
            <a:r>
              <a:rPr lang="en-US" sz="2800" dirty="0" smtClean="0"/>
              <a:t>Typically benign course. </a:t>
            </a:r>
          </a:p>
          <a:p>
            <a:r>
              <a:rPr lang="en-US" sz="2800" dirty="0" smtClean="0"/>
              <a:t>Small percentage may develop a reversible form of cardiomyopathy. </a:t>
            </a:r>
          </a:p>
          <a:p>
            <a:endParaRPr lang="en-US" sz="2800" dirty="0"/>
          </a:p>
          <a:p>
            <a:pPr marL="114300" indent="0" algn="r">
              <a:buNone/>
            </a:pPr>
            <a:r>
              <a:rPr lang="en-US" sz="2000" dirty="0">
                <a:cs typeface="Times New Roman" pitchFamily="18" charset="0"/>
              </a:rPr>
              <a:t>Catheter ablation of cardiac </a:t>
            </a:r>
            <a:r>
              <a:rPr lang="en-US" sz="2000" dirty="0" err="1">
                <a:cs typeface="Times New Roman" pitchFamily="18" charset="0"/>
              </a:rPr>
              <a:t>arrythmmias</a:t>
            </a:r>
            <a:r>
              <a:rPr lang="en-US" sz="2000" dirty="0">
                <a:cs typeface="Times New Roman" pitchFamily="18" charset="0"/>
              </a:rPr>
              <a:t>, 3</a:t>
            </a:r>
            <a:r>
              <a:rPr lang="en-US" sz="2000" baseline="30000" dirty="0">
                <a:cs typeface="Times New Roman" pitchFamily="18" charset="0"/>
              </a:rPr>
              <a:t>rd</a:t>
            </a:r>
            <a:r>
              <a:rPr lang="en-US" sz="2000" dirty="0">
                <a:cs typeface="Times New Roman" pitchFamily="18" charset="0"/>
              </a:rPr>
              <a:t> edition. </a:t>
            </a:r>
            <a:r>
              <a:rPr lang="en-US" sz="2000" dirty="0" err="1">
                <a:cs typeface="Times New Roman" pitchFamily="18" charset="0"/>
              </a:rPr>
              <a:t>Shoei</a:t>
            </a:r>
            <a:r>
              <a:rPr lang="en-US" sz="2000" dirty="0">
                <a:cs typeface="Times New Roman" pitchFamily="18" charset="0"/>
              </a:rPr>
              <a:t> K. Stephen Huang. </a:t>
            </a:r>
          </a:p>
          <a:p>
            <a:pPr algn="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531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620000" cy="1143000"/>
          </a:xfrm>
        </p:spPr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sz="2800" dirty="0"/>
              <a:t>May respond acutely to carotid sinus massage, </a:t>
            </a:r>
            <a:r>
              <a:rPr lang="en-US" sz="2800" dirty="0" err="1"/>
              <a:t>Valsalva</a:t>
            </a:r>
            <a:r>
              <a:rPr lang="en-US" sz="2800" dirty="0"/>
              <a:t> maneuvers or intravenous adenosine or verapamil</a:t>
            </a:r>
          </a:p>
          <a:p>
            <a:r>
              <a:rPr lang="en-US" sz="2800" dirty="0"/>
              <a:t>Long-term oral therapy with either BB or CCB </a:t>
            </a:r>
          </a:p>
          <a:p>
            <a:r>
              <a:rPr lang="en-US" sz="2800" dirty="0" err="1"/>
              <a:t>Nonresponders</a:t>
            </a:r>
            <a:r>
              <a:rPr lang="en-US" sz="2800" dirty="0"/>
              <a:t> (33%)- class I or III antiarrhythmic agents</a:t>
            </a:r>
          </a:p>
        </p:txBody>
      </p:sp>
    </p:spTree>
    <p:extLst>
      <p:ext uri="{BB962C8B-B14F-4D97-AF65-F5344CB8AC3E}">
        <p14:creationId xmlns:p14="http://schemas.microsoft.com/office/powerpoint/2010/main" val="285796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20000" cy="1143000"/>
          </a:xfrm>
        </p:spPr>
        <p:txBody>
          <a:bodyPr/>
          <a:lstStyle/>
          <a:p>
            <a:r>
              <a:rPr lang="en-US" dirty="0" smtClean="0"/>
              <a:t>RFA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486400"/>
          </a:xfrm>
        </p:spPr>
        <p:txBody>
          <a:bodyPr/>
          <a:lstStyle/>
          <a:p>
            <a:r>
              <a:rPr lang="en-US" sz="2800" dirty="0"/>
              <a:t>When medical therapy is ineffective or not tolerated  </a:t>
            </a:r>
          </a:p>
          <a:p>
            <a:r>
              <a:rPr lang="en-US" sz="2800" dirty="0"/>
              <a:t>High success rate (&gt;80%) </a:t>
            </a:r>
          </a:p>
          <a:p>
            <a:r>
              <a:rPr lang="en-US" sz="2800" dirty="0"/>
              <a:t>Ablation of </a:t>
            </a:r>
            <a:r>
              <a:rPr lang="en-US" sz="2800" dirty="0" err="1"/>
              <a:t>epicardial</a:t>
            </a:r>
            <a:r>
              <a:rPr lang="en-US" sz="2800" dirty="0"/>
              <a:t> or aortic sinuses of </a:t>
            </a:r>
            <a:r>
              <a:rPr lang="en-US" sz="2800" dirty="0" err="1"/>
              <a:t>Valsalva</a:t>
            </a:r>
            <a:r>
              <a:rPr lang="en-US" sz="2800" dirty="0"/>
              <a:t> sites is highly effective </a:t>
            </a:r>
          </a:p>
          <a:p>
            <a:r>
              <a:rPr lang="en-US" sz="2800" dirty="0"/>
              <a:t>Technically challenging and carries higher risks -proximity to coronary arteries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620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229600" cy="5105400"/>
          </a:xfrm>
        </p:spPr>
        <p:txBody>
          <a:bodyPr/>
          <a:lstStyle/>
          <a:p>
            <a:r>
              <a:rPr lang="en-US" sz="2800" dirty="0"/>
              <a:t>Complications during outflow tract VT ablation are rare</a:t>
            </a:r>
          </a:p>
          <a:p>
            <a:r>
              <a:rPr lang="en-US" sz="2800" dirty="0"/>
              <a:t>RBBB (1%)</a:t>
            </a:r>
          </a:p>
          <a:p>
            <a:r>
              <a:rPr lang="en-US" sz="2800" dirty="0"/>
              <a:t>Cardiac perforation</a:t>
            </a:r>
          </a:p>
          <a:p>
            <a:r>
              <a:rPr lang="en-US" sz="2800" dirty="0"/>
              <a:t>Damage to the coronary artery (LAD) - cusp region ablation</a:t>
            </a:r>
          </a:p>
          <a:p>
            <a:r>
              <a:rPr lang="en-US" sz="2800" dirty="0"/>
              <a:t>Overall recurrence rate is approximately 10%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2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143"/>
            <a:ext cx="7620000" cy="972457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Fascicular VT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2296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First recognized by </a:t>
            </a:r>
            <a:r>
              <a:rPr lang="en-US" sz="2400" dirty="0" err="1" smtClean="0"/>
              <a:t>Zipes</a:t>
            </a:r>
            <a:r>
              <a:rPr lang="en-US" sz="2400" dirty="0" smtClean="0"/>
              <a:t> and colleagues.</a:t>
            </a:r>
          </a:p>
          <a:p>
            <a:r>
              <a:rPr lang="en-US" sz="2400" dirty="0" smtClean="0"/>
              <a:t>Diagnostic triad:- </a:t>
            </a:r>
          </a:p>
          <a:p>
            <a:pPr marL="114300" indent="0">
              <a:buNone/>
            </a:pPr>
            <a:r>
              <a:rPr lang="en-US" sz="2400" dirty="0" smtClean="0"/>
              <a:t>               - induction with atrial pacing. </a:t>
            </a:r>
          </a:p>
          <a:p>
            <a:pPr marL="11430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- RBBB and left axis configuration</a:t>
            </a:r>
          </a:p>
          <a:p>
            <a:pPr marL="11430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- Absence of structural heart disease. </a:t>
            </a:r>
          </a:p>
          <a:p>
            <a:r>
              <a:rPr lang="en-US" sz="2400" dirty="0" err="1" smtClean="0"/>
              <a:t>Belhassen</a:t>
            </a:r>
            <a:r>
              <a:rPr lang="en-US" sz="2400" dirty="0" smtClean="0"/>
              <a:t> and associates, fist demonstrated the verapamil sensitivity of tachycardia. </a:t>
            </a:r>
          </a:p>
          <a:p>
            <a:r>
              <a:rPr lang="en-US" sz="2400" dirty="0" err="1" smtClean="0"/>
              <a:t>Ohe</a:t>
            </a:r>
            <a:r>
              <a:rPr lang="en-US" sz="2400" dirty="0" smtClean="0"/>
              <a:t> and colleagues, reported another type of this tachycardia with RBBB and right axis deviation.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048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Idiopathic left VT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01000" cy="4373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Three varieties</a:t>
            </a:r>
          </a:p>
          <a:p>
            <a:pPr marL="11430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left </a:t>
            </a:r>
            <a:r>
              <a:rPr lang="en-US" dirty="0"/>
              <a:t>posterior fascicular VT -RBBB and LAD </a:t>
            </a:r>
            <a:r>
              <a:rPr lang="en-US" dirty="0" smtClean="0"/>
              <a:t>(90%)</a:t>
            </a:r>
          </a:p>
          <a:p>
            <a:r>
              <a:rPr lang="en-US" dirty="0" smtClean="0"/>
              <a:t>left </a:t>
            </a:r>
            <a:r>
              <a:rPr lang="en-US" dirty="0"/>
              <a:t>anterior fascicular VT </a:t>
            </a:r>
            <a:r>
              <a:rPr lang="en-US" dirty="0" smtClean="0"/>
              <a:t>-RBBB </a:t>
            </a:r>
            <a:r>
              <a:rPr lang="en-US" dirty="0"/>
              <a:t>and RAD </a:t>
            </a:r>
            <a:endParaRPr lang="en-US" dirty="0" smtClean="0"/>
          </a:p>
          <a:p>
            <a:r>
              <a:rPr lang="en-US" dirty="0" smtClean="0"/>
              <a:t>high </a:t>
            </a:r>
            <a:r>
              <a:rPr lang="en-US" dirty="0" err="1"/>
              <a:t>septal</a:t>
            </a:r>
            <a:r>
              <a:rPr lang="en-US" dirty="0"/>
              <a:t> fascicular VT </a:t>
            </a:r>
            <a:r>
              <a:rPr lang="en-US" dirty="0" smtClean="0"/>
              <a:t>-relatively </a:t>
            </a:r>
            <a:r>
              <a:rPr lang="en-US" dirty="0"/>
              <a:t>narrow QRS </a:t>
            </a:r>
            <a:r>
              <a:rPr lang="en-US" dirty="0" smtClean="0"/>
              <a:t>and </a:t>
            </a:r>
            <a:r>
              <a:rPr lang="en-US" dirty="0"/>
              <a:t>normal </a:t>
            </a:r>
            <a:r>
              <a:rPr lang="en-US" dirty="0" smtClean="0"/>
              <a:t>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6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10668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Anatomic substrate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4495800" cy="571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May originate from a false tendon or </a:t>
            </a:r>
            <a:r>
              <a:rPr lang="en-US" sz="2400" dirty="0" err="1" smtClean="0"/>
              <a:t>fibromuscular</a:t>
            </a:r>
            <a:r>
              <a:rPr lang="en-US" sz="2400" dirty="0" smtClean="0"/>
              <a:t> band in the LV.</a:t>
            </a:r>
          </a:p>
          <a:p>
            <a:r>
              <a:rPr lang="en-US" sz="2400" dirty="0" smtClean="0"/>
              <a:t>Thakur and colleagues, </a:t>
            </a:r>
          </a:p>
          <a:p>
            <a:pPr marL="114300" indent="0">
              <a:buNone/>
            </a:pPr>
            <a:r>
              <a:rPr lang="en-US" sz="2400" dirty="0" smtClean="0"/>
              <a:t>                 - 15 of 15 patients with idiopathic left VT but in only 5 % of control patients. </a:t>
            </a:r>
          </a:p>
          <a:p>
            <a:r>
              <a:rPr lang="en-US" sz="2400" dirty="0" smtClean="0"/>
              <a:t>Lin and colleagues:-  </a:t>
            </a:r>
          </a:p>
          <a:p>
            <a:pPr marL="114300" indent="0">
              <a:buNone/>
            </a:pPr>
            <a:r>
              <a:rPr lang="en-US" sz="2400" dirty="0" smtClean="0"/>
              <a:t>                   -17 of 18 patients with idiopathic VT </a:t>
            </a:r>
          </a:p>
          <a:p>
            <a:pPr marL="11430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- 35 of 40 controls</a:t>
            </a:r>
          </a:p>
          <a:p>
            <a:endParaRPr lang="en-US" sz="2400" dirty="0"/>
          </a:p>
        </p:txBody>
      </p:sp>
      <p:pic>
        <p:nvPicPr>
          <p:cNvPr id="4" name="Content Placeholder 4" descr="F1.mediu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1" y="2362200"/>
            <a:ext cx="457199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8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10600" cy="5334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 smtClean="0">
                <a:cs typeface="Times New Roman" pitchFamily="18" charset="0"/>
              </a:rPr>
              <a:t>2. Life threatening. </a:t>
            </a:r>
          </a:p>
          <a:p>
            <a:endParaRPr lang="en-US" sz="2400" dirty="0" smtClean="0">
              <a:cs typeface="Times New Roman" pitchFamily="18" charset="0"/>
            </a:endParaRPr>
          </a:p>
          <a:p>
            <a:pPr marL="114300" indent="0">
              <a:buNone/>
            </a:pPr>
            <a:r>
              <a:rPr lang="en-US" sz="2400" dirty="0" smtClean="0">
                <a:cs typeface="Times New Roman" pitchFamily="18" charset="0"/>
              </a:rPr>
              <a:t>A. Genetic syndromes.</a:t>
            </a:r>
          </a:p>
          <a:p>
            <a:pPr marL="114300" indent="0">
              <a:buNone/>
            </a:pPr>
            <a:r>
              <a:rPr lang="en-US" sz="2400" dirty="0" smtClean="0">
                <a:cs typeface="Times New Roman" pitchFamily="18" charset="0"/>
              </a:rPr>
              <a:t>        -Long QT syndrome</a:t>
            </a:r>
          </a:p>
          <a:p>
            <a:pPr marL="114300" indent="0">
              <a:buNone/>
            </a:pP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       -</a:t>
            </a:r>
            <a:r>
              <a:rPr lang="en-US" sz="2400" dirty="0" err="1" smtClean="0">
                <a:cs typeface="Times New Roman" pitchFamily="18" charset="0"/>
              </a:rPr>
              <a:t>Brugada</a:t>
            </a:r>
            <a:r>
              <a:rPr lang="en-US" sz="2400" dirty="0" smtClean="0">
                <a:cs typeface="Times New Roman" pitchFamily="18" charset="0"/>
              </a:rPr>
              <a:t> Syndrome</a:t>
            </a:r>
          </a:p>
          <a:p>
            <a:pPr marL="114300" indent="0">
              <a:buNone/>
            </a:pP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       -</a:t>
            </a:r>
            <a:r>
              <a:rPr lang="en-US" sz="2400" dirty="0" err="1" smtClean="0">
                <a:cs typeface="Times New Roman" pitchFamily="18" charset="0"/>
              </a:rPr>
              <a:t>Catecholaminergic</a:t>
            </a:r>
            <a:r>
              <a:rPr lang="en-US" sz="2400" dirty="0" smtClean="0">
                <a:cs typeface="Times New Roman" pitchFamily="18" charset="0"/>
              </a:rPr>
              <a:t> polymorphic ventricular tachycardia</a:t>
            </a:r>
          </a:p>
          <a:p>
            <a:pPr marL="114300" indent="0">
              <a:buNone/>
            </a:pP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       -Short QT</a:t>
            </a:r>
          </a:p>
          <a:p>
            <a:pPr marL="114300" indent="0">
              <a:buNone/>
            </a:pPr>
            <a:r>
              <a:rPr lang="en-US" sz="2400" dirty="0" smtClean="0">
                <a:cs typeface="Times New Roman" pitchFamily="18" charset="0"/>
              </a:rPr>
              <a:t>B.  Idiopathic Ventricular fibrillation. </a:t>
            </a:r>
          </a:p>
          <a:p>
            <a:pPr marL="114300" indent="0">
              <a:buNone/>
            </a:pPr>
            <a:endParaRPr lang="en-US" sz="2400" dirty="0">
              <a:cs typeface="Times New Roman" pitchFamily="18" charset="0"/>
            </a:endParaRPr>
          </a:p>
          <a:p>
            <a:pPr marL="114300" indent="0">
              <a:buNone/>
            </a:pPr>
            <a:endParaRPr lang="en-US" sz="1000" dirty="0">
              <a:cs typeface="Times New Roman" pitchFamily="18" charset="0"/>
            </a:endParaRPr>
          </a:p>
          <a:p>
            <a:pPr marL="114300" indent="0" algn="r">
              <a:buNone/>
            </a:pPr>
            <a:r>
              <a:rPr lang="en-US" sz="2400" dirty="0"/>
              <a:t>Ventricular arrhythmias in the absence of structural heart disease. Eric </a:t>
            </a:r>
            <a:r>
              <a:rPr lang="en-US" sz="2400" dirty="0" smtClean="0"/>
              <a:t>N. </a:t>
            </a:r>
            <a:r>
              <a:rPr lang="en-US" sz="2400" dirty="0" err="1"/>
              <a:t>P</a:t>
            </a:r>
            <a:r>
              <a:rPr lang="en-US" sz="2400" dirty="0" err="1" smtClean="0"/>
              <a:t>rystowsky</a:t>
            </a:r>
            <a:r>
              <a:rPr lang="en-US" sz="2400" dirty="0"/>
              <a:t>, MD. Vol. 59, no. 20, 2012 ISSN0735-1097 JACC</a:t>
            </a:r>
          </a:p>
          <a:p>
            <a:pPr marL="114300" indent="0">
              <a:buNone/>
            </a:pPr>
            <a:endParaRPr lang="en-US" sz="2400" dirty="0" smtClean="0">
              <a:cs typeface="Times New Roman" pitchFamily="18" charset="0"/>
            </a:endParaRPr>
          </a:p>
          <a:p>
            <a:pPr marL="114300" indent="0" algn="r">
              <a:buNone/>
            </a:pPr>
            <a:endParaRPr lang="en-US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7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Electrophysiologic</a:t>
            </a:r>
            <a:r>
              <a:rPr lang="en-US" dirty="0" smtClean="0"/>
              <a:t> mechanism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500607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676400"/>
            <a:ext cx="3124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Mechanism – Reentry</a:t>
            </a:r>
          </a:p>
          <a:p>
            <a:endParaRPr lang="en-US" dirty="0"/>
          </a:p>
          <a:p>
            <a:r>
              <a:rPr lang="en-US" sz="2000" dirty="0" err="1" smtClean="0"/>
              <a:t>Antegrade</a:t>
            </a:r>
            <a:r>
              <a:rPr lang="en-US" sz="2000" dirty="0" smtClean="0"/>
              <a:t> limb-  </a:t>
            </a:r>
            <a:r>
              <a:rPr lang="en-US" sz="2000" dirty="0" err="1" smtClean="0"/>
              <a:t>Specialised</a:t>
            </a:r>
            <a:r>
              <a:rPr lang="en-US" sz="2000" dirty="0" smtClean="0"/>
              <a:t> verapamil sensitive zone from basal to apical site of left ventricular septum. </a:t>
            </a:r>
          </a:p>
          <a:p>
            <a:endParaRPr lang="en-US" sz="2000" dirty="0"/>
          </a:p>
          <a:p>
            <a:r>
              <a:rPr lang="en-US" sz="2000" dirty="0" smtClean="0"/>
              <a:t>Retrograde limb-  posterior fascicle from apical to basal septum. </a:t>
            </a:r>
          </a:p>
          <a:p>
            <a:endParaRPr lang="en-US" sz="2000" dirty="0"/>
          </a:p>
          <a:p>
            <a:r>
              <a:rPr lang="en-US" sz="2000" dirty="0" smtClean="0"/>
              <a:t>Zone of slow conduction- completes the circuit. </a:t>
            </a:r>
          </a:p>
        </p:txBody>
      </p:sp>
    </p:spTree>
    <p:extLst>
      <p:ext uri="{BB962C8B-B14F-4D97-AF65-F5344CB8AC3E}">
        <p14:creationId xmlns:p14="http://schemas.microsoft.com/office/powerpoint/2010/main" val="15745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Purkinje potentials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28800"/>
            <a:ext cx="48471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1752600"/>
            <a:ext cx="3124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Represents the activation of left posterior fascicle or </a:t>
            </a:r>
            <a:r>
              <a:rPr lang="en-US" sz="2000" dirty="0" err="1" smtClean="0"/>
              <a:t>purkinje</a:t>
            </a:r>
            <a:r>
              <a:rPr lang="en-US" sz="2000" dirty="0" smtClean="0"/>
              <a:t> </a:t>
            </a:r>
            <a:r>
              <a:rPr lang="en-US" sz="2000" dirty="0" err="1" smtClean="0"/>
              <a:t>fibre</a:t>
            </a:r>
            <a:r>
              <a:rPr lang="en-US" sz="2000" dirty="0" smtClean="0"/>
              <a:t> near left posterior fascicle. </a:t>
            </a:r>
          </a:p>
          <a:p>
            <a:endParaRPr lang="en-US" sz="2000" dirty="0"/>
          </a:p>
          <a:p>
            <a:r>
              <a:rPr lang="en-US" sz="2000" dirty="0" smtClean="0"/>
              <a:t>Brief, sharp, high frequency potential  preceding the onset of QRS complex during tachycardia. </a:t>
            </a:r>
          </a:p>
          <a:p>
            <a:endParaRPr lang="en-US" sz="2000" dirty="0"/>
          </a:p>
          <a:p>
            <a:r>
              <a:rPr lang="en-US" sz="2000" dirty="0" smtClean="0"/>
              <a:t>Relative activation time of PP to onset of QRS complex is 5-25 </a:t>
            </a:r>
            <a:r>
              <a:rPr lang="en-US" sz="2000" dirty="0" err="1" smtClean="0"/>
              <a:t>ms.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184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</a:t>
            </a:r>
            <a:r>
              <a:rPr lang="en-US" dirty="0" err="1" smtClean="0"/>
              <a:t>purkinje</a:t>
            </a:r>
            <a:r>
              <a:rPr lang="en-US" dirty="0" smtClean="0"/>
              <a:t> potential 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4625073" cy="472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1905000"/>
            <a:ext cx="320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Represents </a:t>
            </a:r>
            <a:r>
              <a:rPr lang="en-US" sz="2000" dirty="0" err="1" smtClean="0"/>
              <a:t>exciation</a:t>
            </a:r>
            <a:r>
              <a:rPr lang="en-US" sz="2000" dirty="0" smtClean="0"/>
              <a:t> at the entrance to the specialized zone in the </a:t>
            </a:r>
            <a:r>
              <a:rPr lang="en-US" sz="2000" dirty="0" err="1" smtClean="0"/>
              <a:t>ventriular</a:t>
            </a:r>
            <a:r>
              <a:rPr lang="en-US" sz="2000" dirty="0" smtClean="0"/>
              <a:t> septum. </a:t>
            </a:r>
          </a:p>
          <a:p>
            <a:endParaRPr lang="en-US" sz="2000" dirty="0"/>
          </a:p>
          <a:p>
            <a:r>
              <a:rPr lang="en-US" sz="2000" dirty="0" smtClean="0"/>
              <a:t>Dull, lower frequency potential preceding Purkinje potential during tachycardia. </a:t>
            </a:r>
          </a:p>
          <a:p>
            <a:endParaRPr lang="en-US" sz="2000" dirty="0"/>
          </a:p>
          <a:p>
            <a:r>
              <a:rPr lang="en-US" sz="2000" dirty="0" smtClean="0"/>
              <a:t>Relative activation time of pre-</a:t>
            </a:r>
            <a:r>
              <a:rPr lang="en-US" sz="2000" dirty="0" err="1" smtClean="0"/>
              <a:t>pp</a:t>
            </a:r>
            <a:r>
              <a:rPr lang="en-US" sz="2000" dirty="0" smtClean="0"/>
              <a:t> to onset of QRS complex is 30-70ms. 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17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624840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Nakagawa and colleagues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14" y="1828800"/>
            <a:ext cx="338137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57829"/>
            <a:ext cx="340042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571" y="153000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sz="2400" dirty="0"/>
              <a:t>Area is captured </a:t>
            </a:r>
            <a:r>
              <a:rPr lang="en-US" sz="2400" dirty="0" err="1"/>
              <a:t>antidromically</a:t>
            </a:r>
            <a:r>
              <a:rPr lang="en-US" sz="2400" dirty="0"/>
              <a:t> during tachycardia and at higher pacing rates-pre-PP precedes PP during tachycardia.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Captured </a:t>
            </a:r>
            <a:r>
              <a:rPr lang="en-US" sz="2400" dirty="0" err="1"/>
              <a:t>orthodromically</a:t>
            </a:r>
            <a:r>
              <a:rPr lang="en-US" sz="2400" dirty="0"/>
              <a:t> in sinus rhythm and at relatively lower pacing rates- pre PP follows ventricular complex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210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09800"/>
            <a:ext cx="5111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-304800" y="2133600"/>
            <a:ext cx="3810001" cy="4191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000" dirty="0" smtClean="0"/>
              <a:t>15 </a:t>
            </a:r>
            <a:r>
              <a:rPr lang="en-US" sz="2000" dirty="0"/>
              <a:t>to 40 years </a:t>
            </a:r>
          </a:p>
          <a:p>
            <a:r>
              <a:rPr lang="en-US" sz="2000" dirty="0" smtClean="0"/>
              <a:t>More in </a:t>
            </a:r>
            <a:r>
              <a:rPr lang="en-US" sz="2000" dirty="0"/>
              <a:t>men (60</a:t>
            </a:r>
            <a:r>
              <a:rPr lang="en-US" sz="2000" dirty="0" smtClean="0"/>
              <a:t>%) </a:t>
            </a:r>
          </a:p>
          <a:p>
            <a:r>
              <a:rPr lang="en-US" sz="2000" dirty="0" smtClean="0"/>
              <a:t>Most occur at </a:t>
            </a:r>
            <a:r>
              <a:rPr lang="en-US" sz="2000" dirty="0"/>
              <a:t>rest</a:t>
            </a:r>
          </a:p>
          <a:p>
            <a:r>
              <a:rPr lang="en-US" sz="2000" dirty="0" smtClean="0"/>
              <a:t>Usually paroxysmal</a:t>
            </a:r>
          </a:p>
          <a:p>
            <a:r>
              <a:rPr lang="en-US" sz="2000" dirty="0" smtClean="0"/>
              <a:t>Incessant </a:t>
            </a:r>
            <a:r>
              <a:rPr lang="en-US" sz="2000" dirty="0"/>
              <a:t>forms leading to </a:t>
            </a:r>
            <a:r>
              <a:rPr lang="en-US" sz="2000" dirty="0" smtClean="0"/>
              <a:t>TCM  are described </a:t>
            </a:r>
            <a:endParaRPr lang="en-US" sz="2000" dirty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439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295400"/>
            <a:ext cx="838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Long-term prognosis is very good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Patients who have incessant tachycardia may develop a tachycardia related cardiomyopathy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Intravenous verapamil is effective in acutely terminating VT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Mild to moderate symptoms oral –verapamil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BB </a:t>
            </a:r>
            <a:r>
              <a:rPr lang="en-US" sz="2800" dirty="0"/>
              <a:t>and class I and III antiarrhythmic agents useful </a:t>
            </a:r>
            <a:r>
              <a:rPr lang="en-US" sz="2800" dirty="0" smtClean="0"/>
              <a:t>     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Medical therapy is often ineffective in patients who have severe symptoms</a:t>
            </a:r>
          </a:p>
        </p:txBody>
      </p:sp>
    </p:spTree>
    <p:extLst>
      <p:ext uri="{BB962C8B-B14F-4D97-AF65-F5344CB8AC3E}">
        <p14:creationId xmlns:p14="http://schemas.microsoft.com/office/powerpoint/2010/main" val="126020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6200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RFA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1534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Fascicular tachycardia associated with </a:t>
            </a:r>
            <a:r>
              <a:rPr lang="en-US" sz="2800" dirty="0" err="1" smtClean="0"/>
              <a:t>presyncope</a:t>
            </a:r>
            <a:r>
              <a:rPr lang="en-US" sz="2800" dirty="0" smtClean="0"/>
              <a:t> or syncope.</a:t>
            </a:r>
          </a:p>
          <a:p>
            <a:r>
              <a:rPr lang="en-US" sz="2800" dirty="0" smtClean="0"/>
              <a:t>With recurrent sustained tachycardia. </a:t>
            </a:r>
          </a:p>
          <a:p>
            <a:r>
              <a:rPr lang="en-US" sz="2800" dirty="0" smtClean="0"/>
              <a:t>Intolerant or resistant to medical therapy.</a:t>
            </a:r>
          </a:p>
          <a:p>
            <a:r>
              <a:rPr lang="en-US" sz="2800" dirty="0" smtClean="0"/>
              <a:t>Results are excellent with success rates of approximately 90 %.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10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0" y="1143000"/>
            <a:ext cx="8458200" cy="4480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Genetic </a:t>
            </a:r>
            <a:r>
              <a:rPr lang="en-US" sz="2000" dirty="0"/>
              <a:t>syndromes</a:t>
            </a:r>
          </a:p>
          <a:p>
            <a:endParaRPr lang="en-US" sz="2000" dirty="0"/>
          </a:p>
          <a:p>
            <a:r>
              <a:rPr lang="en-US" sz="2000" dirty="0"/>
              <a:t>Long QT</a:t>
            </a:r>
          </a:p>
          <a:p>
            <a:r>
              <a:rPr lang="en-US" sz="2000" dirty="0" err="1"/>
              <a:t>Brugada</a:t>
            </a:r>
            <a:r>
              <a:rPr lang="en-US" sz="2000" dirty="0"/>
              <a:t> Syndrome</a:t>
            </a:r>
          </a:p>
          <a:p>
            <a:r>
              <a:rPr lang="en-US" sz="2000" dirty="0"/>
              <a:t>CPVT</a:t>
            </a:r>
          </a:p>
          <a:p>
            <a:r>
              <a:rPr lang="en-US" sz="2000" dirty="0"/>
              <a:t>Short QT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4" y="76200"/>
            <a:ext cx="7453086" cy="1066800"/>
          </a:xfrm>
        </p:spPr>
        <p:txBody>
          <a:bodyPr/>
          <a:lstStyle/>
          <a:p>
            <a:r>
              <a:rPr lang="en-US" sz="4800" dirty="0">
                <a:latin typeface="+mn-lt"/>
              </a:rPr>
              <a:t>Long QT syndrome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7620000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LQTS is an IAD characterized by abnormally prolonged QT interval. 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Thirteen </a:t>
            </a:r>
            <a:r>
              <a:rPr lang="en-US" dirty="0"/>
              <a:t>different genes described  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LQT1, LQT2, and LQT3 account for </a:t>
            </a:r>
            <a:r>
              <a:rPr lang="en-US" dirty="0" smtClean="0"/>
              <a:t>75%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LQT1 and LQT2 -mutations of KCNQ1 and KCNH2 genes that encode  subunits of IKs and </a:t>
            </a:r>
            <a:r>
              <a:rPr lang="en-US" dirty="0" err="1"/>
              <a:t>Ikr</a:t>
            </a:r>
            <a:r>
              <a:rPr lang="en-US" dirty="0"/>
              <a:t> potassium </a:t>
            </a:r>
            <a:r>
              <a:rPr lang="en-US" dirty="0" smtClean="0"/>
              <a:t>channels. 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LQT3 -mutations of SCN5A gene that encode  subunits of </a:t>
            </a:r>
            <a:r>
              <a:rPr lang="en-US" dirty="0" err="1"/>
              <a:t>INa</a:t>
            </a:r>
            <a:r>
              <a:rPr lang="en-US" dirty="0"/>
              <a:t> sodium channels  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Approximately 25% don’t have identifiable gene  mutations 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9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972014"/>
              </p:ext>
            </p:extLst>
          </p:nvPr>
        </p:nvGraphicFramePr>
        <p:xfrm>
          <a:off x="228600" y="304800"/>
          <a:ext cx="8229600" cy="6203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562"/>
                <a:gridCol w="1724420"/>
                <a:gridCol w="4322618"/>
              </a:tblGrid>
              <a:tr h="108586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CC9900"/>
                          </a:solidFill>
                        </a:rPr>
                        <a:t>  </a:t>
                      </a:r>
                    </a:p>
                    <a:p>
                      <a:r>
                        <a:rPr lang="en-US" sz="2000" dirty="0" smtClean="0">
                          <a:solidFill>
                            <a:srgbClr val="CC9900"/>
                          </a:solidFill>
                        </a:rPr>
                        <a:t>  CHANNELOPATHY</a:t>
                      </a:r>
                      <a:endParaRPr lang="en-US" sz="2000" dirty="0">
                        <a:solidFill>
                          <a:srgbClr val="CC99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  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    </a:t>
                      </a:r>
                      <a:r>
                        <a:rPr lang="en-US" sz="2000" dirty="0" smtClean="0">
                          <a:solidFill>
                            <a:srgbClr val="CC9900"/>
                          </a:solidFill>
                        </a:rPr>
                        <a:t>GENE</a:t>
                      </a:r>
                      <a:endParaRPr lang="en-US" sz="2000" dirty="0">
                        <a:solidFill>
                          <a:srgbClr val="CC99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                    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                   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200" dirty="0" smtClean="0">
                          <a:solidFill>
                            <a:srgbClr val="CC9900"/>
                          </a:solidFill>
                        </a:rPr>
                        <a:t>PROTEIN</a:t>
                      </a:r>
                      <a:endParaRPr lang="en-US" sz="2200" dirty="0">
                        <a:solidFill>
                          <a:srgbClr val="CC99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799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   LQT 1 </a:t>
                      </a:r>
                      <a:r>
                        <a:rPr lang="en-US" sz="1800" i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KCNQ1</a:t>
                      </a:r>
                      <a:endParaRPr lang="en-US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</a:t>
                      </a:r>
                      <a:r>
                        <a:rPr lang="el-GR" sz="180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α-</a:t>
                      </a:r>
                      <a:r>
                        <a:rPr lang="en-US" sz="1800" i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subunit  of </a:t>
                      </a:r>
                      <a:r>
                        <a:rPr lang="en-US" sz="1800" b="1" i="0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Iks</a:t>
                      </a:r>
                      <a:endParaRPr lang="en-US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79223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   LQT 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KCNH2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α-subunit  of </a:t>
                      </a:r>
                      <a:r>
                        <a:rPr lang="en-US" sz="1800" b="1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Ikr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75870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   LQT  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SCN5A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  Sodium channel, </a:t>
                      </a:r>
                      <a:r>
                        <a:rPr lang="el-GR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α-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subunit 	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9278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   LQT  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ANK2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   Cellular structural protein 	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67213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   LQT  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KCNE1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β-subunit  of </a:t>
                      </a:r>
                      <a:r>
                        <a:rPr lang="en-US" sz="1800" b="1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Iks</a:t>
                      </a: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76427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   LQT  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KCNE2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β-subunit  of </a:t>
                      </a:r>
                      <a:r>
                        <a:rPr lang="en-US" sz="1800" b="1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Ikr</a:t>
                      </a: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73815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   LQT  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KCNJ2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α-subunit of </a:t>
                      </a: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Ik1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85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620000" cy="1143000"/>
          </a:xfrm>
        </p:spPr>
        <p:txBody>
          <a:bodyPr/>
          <a:lstStyle/>
          <a:p>
            <a:r>
              <a:rPr lang="en-US" dirty="0" smtClean="0"/>
              <a:t>Outflow tract VT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458200" cy="556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Most common type of idiopathic ventricular </a:t>
            </a:r>
            <a:r>
              <a:rPr lang="en-US" sz="2800" dirty="0" err="1" smtClean="0">
                <a:cs typeface="Times New Roman" pitchFamily="18" charset="0"/>
              </a:rPr>
              <a:t>tacycardias</a:t>
            </a:r>
            <a:r>
              <a:rPr lang="en-US" sz="2800" dirty="0" smtClean="0">
                <a:cs typeface="Times New Roman" pitchFamily="18" charset="0"/>
              </a:rPr>
              <a:t>. </a:t>
            </a:r>
          </a:p>
          <a:p>
            <a:pPr marL="114300" indent="0">
              <a:buNone/>
            </a:pPr>
            <a:r>
              <a:rPr lang="en-US" sz="2800" dirty="0" smtClean="0">
                <a:cs typeface="Times New Roman" pitchFamily="18" charset="0"/>
              </a:rPr>
              <a:t>         - 70% originate from RVOT . </a:t>
            </a:r>
          </a:p>
          <a:p>
            <a:pPr marL="114300" indent="0">
              <a:buNone/>
            </a:pPr>
            <a:r>
              <a:rPr lang="en-US" sz="2800" dirty="0" smtClean="0">
                <a:cs typeface="Times New Roman" pitchFamily="18" charset="0"/>
              </a:rPr>
              <a:t>         - 20% from the aortic cusps. </a:t>
            </a:r>
          </a:p>
          <a:p>
            <a:pPr marL="114300" indent="0">
              <a:buNone/>
            </a:pPr>
            <a:r>
              <a:rPr lang="en-US" sz="2800" dirty="0" smtClean="0">
                <a:cs typeface="Times New Roman" pitchFamily="18" charset="0"/>
              </a:rPr>
              <a:t>         - 10% from the LVOT, pulmonary artery or the LV </a:t>
            </a:r>
            <a:r>
              <a:rPr lang="en-US" sz="2800" dirty="0" err="1" smtClean="0">
                <a:cs typeface="Times New Roman" pitchFamily="18" charset="0"/>
              </a:rPr>
              <a:t>epicardium</a:t>
            </a:r>
            <a:r>
              <a:rPr lang="en-US" sz="2800" dirty="0" smtClean="0">
                <a:cs typeface="Times New Roman" pitchFamily="18" charset="0"/>
              </a:rPr>
              <a:t> .</a:t>
            </a:r>
          </a:p>
          <a:p>
            <a:endParaRPr lang="en-US" sz="2800" dirty="0" smtClean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Sensitive to Adenosine. </a:t>
            </a:r>
          </a:p>
          <a:p>
            <a:endParaRPr lang="en-US" sz="2800" dirty="0">
              <a:cs typeface="Times New Roman" pitchFamily="18" charset="0"/>
            </a:endParaRPr>
          </a:p>
          <a:p>
            <a:pPr marL="114300" indent="0" algn="r">
              <a:buNone/>
            </a:pPr>
            <a:r>
              <a:rPr lang="en-US" sz="2000" dirty="0" smtClean="0">
                <a:cs typeface="Times New Roman" pitchFamily="18" charset="0"/>
              </a:rPr>
              <a:t>Catheter ablation of cardiac </a:t>
            </a:r>
            <a:r>
              <a:rPr lang="en-US" sz="2000" dirty="0" err="1" smtClean="0">
                <a:cs typeface="Times New Roman" pitchFamily="18" charset="0"/>
              </a:rPr>
              <a:t>arrythmmias</a:t>
            </a:r>
            <a:r>
              <a:rPr lang="en-US" sz="2000" dirty="0" smtClean="0">
                <a:cs typeface="Times New Roman" pitchFamily="18" charset="0"/>
              </a:rPr>
              <a:t>, 3</a:t>
            </a:r>
            <a:r>
              <a:rPr lang="en-US" sz="2000" baseline="30000" dirty="0" smtClean="0">
                <a:cs typeface="Times New Roman" pitchFamily="18" charset="0"/>
              </a:rPr>
              <a:t>rd</a:t>
            </a:r>
            <a:r>
              <a:rPr lang="en-US" sz="2000" dirty="0" smtClean="0">
                <a:cs typeface="Times New Roman" pitchFamily="18" charset="0"/>
              </a:rPr>
              <a:t> edition. </a:t>
            </a:r>
            <a:r>
              <a:rPr lang="en-US" sz="2000" dirty="0" err="1" smtClean="0">
                <a:cs typeface="Times New Roman" pitchFamily="18" charset="0"/>
              </a:rPr>
              <a:t>Shoei</a:t>
            </a:r>
            <a:r>
              <a:rPr lang="en-US" sz="2000" dirty="0" smtClean="0">
                <a:cs typeface="Times New Roman" pitchFamily="18" charset="0"/>
              </a:rPr>
              <a:t> K. Stephen Huang. </a:t>
            </a:r>
            <a:endParaRPr lang="en-US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72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48146"/>
              </p:ext>
            </p:extLst>
          </p:nvPr>
        </p:nvGraphicFramePr>
        <p:xfrm>
          <a:off x="381000" y="381000"/>
          <a:ext cx="7924801" cy="6172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756"/>
                <a:gridCol w="2015067"/>
                <a:gridCol w="3222978"/>
              </a:tblGrid>
              <a:tr h="94640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  </a:t>
                      </a:r>
                    </a:p>
                    <a:p>
                      <a:r>
                        <a:rPr lang="en-US" sz="2000" dirty="0" smtClean="0">
                          <a:solidFill>
                            <a:srgbClr val="CC9900"/>
                          </a:solidFill>
                        </a:rPr>
                        <a:t>     CHANNELOPATHY</a:t>
                      </a:r>
                      <a:endParaRPr lang="en-US" sz="2000" dirty="0">
                        <a:solidFill>
                          <a:srgbClr val="CC99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   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     </a:t>
                      </a:r>
                      <a:r>
                        <a:rPr lang="en-US" sz="2000" dirty="0" smtClean="0">
                          <a:solidFill>
                            <a:srgbClr val="CC9900"/>
                          </a:solidFill>
                        </a:rPr>
                        <a:t>GENE</a:t>
                      </a:r>
                      <a:endParaRPr lang="en-US" sz="2000" dirty="0">
                        <a:solidFill>
                          <a:srgbClr val="CC99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              </a:t>
                      </a:r>
                    </a:p>
                    <a:p>
                      <a:r>
                        <a:rPr lang="en-US" sz="2000" dirty="0" smtClean="0">
                          <a:solidFill>
                            <a:srgbClr val="CC9900"/>
                          </a:solidFill>
                        </a:rPr>
                        <a:t>          PROTEIN</a:t>
                      </a:r>
                      <a:endParaRPr lang="en-US" sz="2000" dirty="0">
                        <a:solidFill>
                          <a:srgbClr val="CC99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864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    LQT  8	</a:t>
                      </a:r>
                      <a:r>
                        <a:rPr lang="en-US" sz="1800" i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CACNA1C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l-type Ca + channel, </a:t>
                      </a:r>
                      <a:r>
                        <a:rPr lang="el-GR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α-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subunit 	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86410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   LQT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 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CAV3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Plasma membrane structural protein 	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8108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   LQT  10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SCN4B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Sodium channel, </a:t>
                      </a:r>
                      <a:r>
                        <a:rPr lang="el-GR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β-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subunit 	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93524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   LQT  11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AKAP9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Kinase  anchoring  protein (</a:t>
                      </a:r>
                      <a:r>
                        <a:rPr lang="en-US" sz="1800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Yotaio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	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86410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   LQT  12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SNTA1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Syntrophin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α1 (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affects sodium current) 	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88738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   LQT  13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KCNJ5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Inwardly rectifying potassium channel, α-subunit 	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2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30" y="85952"/>
            <a:ext cx="7511142" cy="871991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+mn-lt"/>
              </a:rPr>
              <a:t>Molecular basis for long QT syndrome</a:t>
            </a:r>
            <a:endParaRPr lang="en-US" sz="4000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990600"/>
            <a:ext cx="784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0" y="6324600"/>
            <a:ext cx="2459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 smtClean="0"/>
              <a:t>Topol EJ, Califf RM  et 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379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6815137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Triggers of arrhythmia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4267200" cy="5410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200" dirty="0" smtClean="0"/>
              <a:t> </a:t>
            </a:r>
          </a:p>
          <a:p>
            <a:r>
              <a:rPr lang="en-US" sz="2200" dirty="0" smtClean="0"/>
              <a:t>Swimming and exertion-induced cardiac events are strongly associated with </a:t>
            </a:r>
            <a:r>
              <a:rPr lang="en-US" sz="2200" b="1" dirty="0" smtClean="0"/>
              <a:t>LQT1.</a:t>
            </a:r>
          </a:p>
          <a:p>
            <a:endParaRPr lang="en-US" sz="2200" b="1" dirty="0" smtClean="0"/>
          </a:p>
          <a:p>
            <a:r>
              <a:rPr lang="en-US" sz="2200" dirty="0" smtClean="0"/>
              <a:t>Auditory  triggers and events </a:t>
            </a:r>
          </a:p>
          <a:p>
            <a:pPr>
              <a:buNone/>
            </a:pPr>
            <a:r>
              <a:rPr lang="en-US" sz="2200" dirty="0" smtClean="0"/>
              <a:t>    during  postpartum period</a:t>
            </a:r>
          </a:p>
          <a:p>
            <a:pPr>
              <a:buNone/>
            </a:pPr>
            <a:r>
              <a:rPr lang="en-US" sz="2200" dirty="0" smtClean="0"/>
              <a:t>    occur in pts with </a:t>
            </a:r>
            <a:r>
              <a:rPr lang="en-US" sz="2200" b="1" dirty="0" smtClean="0"/>
              <a:t>LQT2</a:t>
            </a:r>
            <a:r>
              <a:rPr lang="en-US" sz="2200" dirty="0" smtClean="0"/>
              <a:t>.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Events occurring during periods of sleep or rest are most common in</a:t>
            </a:r>
            <a:r>
              <a:rPr lang="en-US" sz="2200" b="1" dirty="0" smtClean="0"/>
              <a:t> LQT3.</a:t>
            </a:r>
          </a:p>
          <a:p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447800"/>
            <a:ext cx="4419600" cy="520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718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23092" y="6393188"/>
            <a:ext cx="7772977" cy="43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1200">
                <a:solidFill>
                  <a:schemeClr val="tx1"/>
                </a:solidFill>
              </a:rPr>
              <a:t>Circ 2001;103:89-95</a:t>
            </a:r>
          </a:p>
        </p:txBody>
      </p:sp>
      <p:graphicFrame>
        <p:nvGraphicFramePr>
          <p:cNvPr id="232450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669636" y="2041906"/>
          <a:ext cx="7770091" cy="4098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Chart" r:id="rId4" imgW="8572512" imgH="4000416" progId="MSGraph.Chart.8">
                  <p:embed followColorScheme="full"/>
                </p:oleObj>
              </mc:Choice>
              <mc:Fallback>
                <p:oleObj name="Chart" r:id="rId4" imgW="8572512" imgH="400041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36" y="2041906"/>
                        <a:ext cx="7770091" cy="4098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52" name="Text Box 4"/>
          <p:cNvSpPr txBox="1">
            <a:spLocks noChangeArrowheads="1"/>
          </p:cNvSpPr>
          <p:nvPr/>
        </p:nvSpPr>
        <p:spPr bwMode="auto">
          <a:xfrm rot="-5400000">
            <a:off x="401881" y="3628520"/>
            <a:ext cx="9828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Percent</a:t>
            </a:r>
          </a:p>
        </p:txBody>
      </p:sp>
      <p:sp>
        <p:nvSpPr>
          <p:cNvPr id="2324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Occurrence of </a:t>
            </a:r>
            <a:br>
              <a:rPr lang="en-US" altLang="en-US"/>
            </a:br>
            <a:r>
              <a:rPr lang="en-US" altLang="en-US"/>
              <a:t>Gene-Specific Triggers</a:t>
            </a:r>
          </a:p>
        </p:txBody>
      </p:sp>
    </p:spTree>
    <p:extLst>
      <p:ext uri="{BB962C8B-B14F-4D97-AF65-F5344CB8AC3E}">
        <p14:creationId xmlns:p14="http://schemas.microsoft.com/office/powerpoint/2010/main" val="28254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07" y="152400"/>
            <a:ext cx="7620000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ECG in LQTS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029200" cy="541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 smtClean="0"/>
              <a:t>QTc</a:t>
            </a:r>
            <a:r>
              <a:rPr lang="en-US" sz="2200" dirty="0" smtClean="0"/>
              <a:t> values exceeding 450 ms (in males) and 460 ms (in females) are considered abnormal .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LQT1 is associated with a broad-based T wave.</a:t>
            </a:r>
          </a:p>
          <a:p>
            <a:r>
              <a:rPr lang="en-US" sz="2200" dirty="0" smtClean="0"/>
              <a:t>LQT2 with  low-amplitude notched or </a:t>
            </a:r>
          </a:p>
          <a:p>
            <a:pPr>
              <a:buNone/>
            </a:pPr>
            <a:r>
              <a:rPr lang="en-US" sz="2200" dirty="0" smtClean="0"/>
              <a:t>      biphasic T wave.</a:t>
            </a:r>
          </a:p>
          <a:p>
            <a:r>
              <a:rPr lang="en-US" sz="2200" dirty="0" smtClean="0"/>
              <a:t>LQT3 with  long isoelectric segment followed by a narrow-based T wave.</a:t>
            </a:r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6002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843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+mn-lt"/>
              </a:rPr>
              <a:t>LQTS : Diagnostic Criteria</a:t>
            </a:r>
            <a:endParaRPr lang="en-US" sz="3400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1" y="744402"/>
            <a:ext cx="4837034" cy="58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181600" y="2514600"/>
            <a:ext cx="373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Score</a:t>
            </a:r>
          </a:p>
          <a:p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≤1 point:        low probability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1.5–3 points: intermediate probability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≥3.5 points:   high probability. 	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5000" y="6019800"/>
            <a:ext cx="27621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          Schwartz et al </a:t>
            </a:r>
          </a:p>
          <a:p>
            <a:r>
              <a:rPr lang="en-US" sz="1400" dirty="0" smtClean="0"/>
              <a:t>Circ </a:t>
            </a:r>
            <a:r>
              <a:rPr lang="en-US" sz="1400" dirty="0" err="1" smtClean="0"/>
              <a:t>Arrhythm</a:t>
            </a:r>
            <a:r>
              <a:rPr lang="en-US" sz="1400" dirty="0" smtClean="0"/>
              <a:t> </a:t>
            </a:r>
            <a:r>
              <a:rPr lang="en-US" sz="1400" dirty="0" err="1" smtClean="0"/>
              <a:t>Electrophysiol</a:t>
            </a:r>
            <a:r>
              <a:rPr lang="en-US" sz="1400" dirty="0" smtClean="0"/>
              <a:t>. 2012</a:t>
            </a:r>
            <a:r>
              <a:rPr lang="en-US" sz="1400" i="1" dirty="0" smtClean="0"/>
              <a:t>;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122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400" dirty="0" err="1" smtClean="0"/>
              <a:t>Jervell</a:t>
            </a:r>
            <a:r>
              <a:rPr lang="en-US" sz="3400" dirty="0" smtClean="0"/>
              <a:t> and Lange-Nielsen syndrome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 smtClean="0"/>
              <a:t>Autosomal</a:t>
            </a:r>
            <a:r>
              <a:rPr lang="en-US" sz="2200" dirty="0" smtClean="0"/>
              <a:t> recessive variant of long QT syndrome.</a:t>
            </a:r>
          </a:p>
          <a:p>
            <a:r>
              <a:rPr lang="en-US" sz="2200" dirty="0" smtClean="0"/>
              <a:t>Due to homozygous or compound heterozygous mutations on either the KCNQ1 or KCNE1 genes.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Pts also suffer from congenital deafness.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Most severe of  major variants of LQTS.</a:t>
            </a:r>
          </a:p>
          <a:p>
            <a:r>
              <a:rPr lang="en-US" sz="2200" dirty="0" smtClean="0"/>
              <a:t>90% have cardiac events, 50%  become symptomatic by </a:t>
            </a:r>
          </a:p>
          <a:p>
            <a:pPr>
              <a:buNone/>
            </a:pPr>
            <a:r>
              <a:rPr lang="en-US" sz="2200" dirty="0" smtClean="0"/>
              <a:t>     age of 3 yrs and their average </a:t>
            </a:r>
            <a:r>
              <a:rPr lang="en-US" sz="2200" dirty="0" err="1" smtClean="0"/>
              <a:t>QTc</a:t>
            </a:r>
            <a:r>
              <a:rPr lang="en-US" sz="2200" dirty="0" smtClean="0"/>
              <a:t> is markedly prolonged (557± 65 ms)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9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934200" cy="990600"/>
          </a:xfrm>
        </p:spPr>
        <p:txBody>
          <a:bodyPr/>
          <a:lstStyle/>
          <a:p>
            <a:r>
              <a:rPr lang="en-US" dirty="0">
                <a:latin typeface="+mn-lt"/>
              </a:rPr>
              <a:t>M</a:t>
            </a:r>
            <a:r>
              <a:rPr lang="en-US" dirty="0" smtClean="0">
                <a:latin typeface="+mn-lt"/>
              </a:rPr>
              <a:t>anagement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143000"/>
            <a:ext cx="8077200" cy="5486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2136338"/>
            <a:ext cx="7162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-        Avoid </a:t>
            </a:r>
            <a:r>
              <a:rPr lang="en-US" sz="2400" dirty="0"/>
              <a:t>trigger events and medications prolong QT </a:t>
            </a:r>
            <a:r>
              <a:rPr lang="en-US" sz="2400" dirty="0" smtClean="0"/>
              <a:t>interval</a:t>
            </a:r>
          </a:p>
          <a:p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 -        Risk </a:t>
            </a:r>
            <a:r>
              <a:rPr lang="en-US" sz="2400" dirty="0"/>
              <a:t>stratification schemes based on degree of QT prolongation, genotype, and sex 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 -       Corrected </a:t>
            </a:r>
            <a:r>
              <a:rPr lang="en-US" sz="2400" dirty="0"/>
              <a:t>QT interval exceeding 500 </a:t>
            </a:r>
            <a:r>
              <a:rPr lang="en-US" sz="2400" dirty="0" err="1"/>
              <a:t>ms</a:t>
            </a:r>
            <a:r>
              <a:rPr lang="en-US" sz="2400" dirty="0"/>
              <a:t> poses a high risk for cardiac events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  -      Patients </a:t>
            </a:r>
            <a:r>
              <a:rPr lang="en-US" sz="2400" dirty="0"/>
              <a:t>who have LQT2 and LQT3 may be at higher risk for SCD compared  with patients who have LQT1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79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43800" cy="914400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+mn-lt"/>
              </a:rPr>
              <a:t>Risk stratification</a:t>
            </a:r>
            <a:endParaRPr lang="en-US" sz="3400" dirty="0">
              <a:latin typeface="+mn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990600"/>
            <a:ext cx="716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90600" y="60960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Risk of a 1</a:t>
            </a:r>
            <a:r>
              <a:rPr lang="en-US" baseline="30000" dirty="0" smtClean="0"/>
              <a:t>st</a:t>
            </a:r>
            <a:r>
              <a:rPr lang="en-US" dirty="0" smtClean="0"/>
              <a:t> cardiac event in pts younger than 40 years of age in the absence of any LQTS active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blockers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720840"/>
            <a:ext cx="7543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BB are indicated for all patients with syncope and for asymptomatic patients with significant QT prolongation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Role of BB in asymptomatic patients with normal or mildly prolonged QT intervals remains uncertain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BB are highly effective in LQT1, but less effective in other </a:t>
            </a:r>
            <a:r>
              <a:rPr lang="en-US" sz="2400" dirty="0" smtClean="0"/>
              <a:t>LQTS</a:t>
            </a:r>
          </a:p>
          <a:p>
            <a:endParaRPr lang="en-US" sz="2400" dirty="0"/>
          </a:p>
          <a:p>
            <a:r>
              <a:rPr lang="en-US" sz="2400" dirty="0"/>
              <a:t>Role of BBs in LQT3 is not established.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Because LQT3 is a minority of all LQTS</a:t>
            </a:r>
            <a:r>
              <a:rPr lang="en-US" sz="2400" dirty="0" smtClean="0"/>
              <a:t>, symptomatic </a:t>
            </a:r>
            <a:r>
              <a:rPr lang="en-US" sz="2400" dirty="0"/>
              <a:t>patients who have not undergone genotyping should receive BBs </a:t>
            </a:r>
          </a:p>
        </p:txBody>
      </p:sp>
    </p:spTree>
    <p:extLst>
      <p:ext uri="{BB962C8B-B14F-4D97-AF65-F5344CB8AC3E}">
        <p14:creationId xmlns:p14="http://schemas.microsoft.com/office/powerpoint/2010/main" val="252459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620000" cy="1143000"/>
          </a:xfrm>
        </p:spPr>
        <p:txBody>
          <a:bodyPr/>
          <a:lstStyle/>
          <a:p>
            <a:r>
              <a:rPr lang="en-US" dirty="0" smtClean="0"/>
              <a:t>Phenotypes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153400" cy="480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cs typeface="Times New Roman" pitchFamily="18" charset="0"/>
              </a:rPr>
              <a:t>Exhibits three type of phenotypes:-</a:t>
            </a:r>
          </a:p>
          <a:p>
            <a:pPr marL="114300" indent="0">
              <a:buNone/>
            </a:pP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   - </a:t>
            </a:r>
            <a:r>
              <a:rPr lang="en-US" sz="2400" dirty="0" err="1" smtClean="0">
                <a:cs typeface="Times New Roman" pitchFamily="18" charset="0"/>
              </a:rPr>
              <a:t>Repititive</a:t>
            </a:r>
            <a:r>
              <a:rPr lang="en-US" sz="2400" dirty="0" smtClean="0">
                <a:cs typeface="Times New Roman" pitchFamily="18" charset="0"/>
              </a:rPr>
              <a:t> monomorphic PVCs.</a:t>
            </a:r>
          </a:p>
          <a:p>
            <a:pPr marL="114300" indent="0">
              <a:buNone/>
            </a:pP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   - </a:t>
            </a:r>
            <a:r>
              <a:rPr lang="en-US" sz="2400" dirty="0" err="1" smtClean="0">
                <a:cs typeface="Times New Roman" pitchFamily="18" charset="0"/>
              </a:rPr>
              <a:t>Nonsustained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repititive</a:t>
            </a:r>
            <a:r>
              <a:rPr lang="en-US" sz="2400" dirty="0" smtClean="0">
                <a:cs typeface="Times New Roman" pitchFamily="18" charset="0"/>
              </a:rPr>
              <a:t> monomorphic VT.</a:t>
            </a:r>
          </a:p>
          <a:p>
            <a:pPr marL="114300" indent="0">
              <a:buNone/>
            </a:pP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   - Paroxysmal exercise induced sustained VT.</a:t>
            </a:r>
          </a:p>
          <a:p>
            <a:pPr marL="11430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cs typeface="Times New Roman" pitchFamily="18" charset="0"/>
              </a:rPr>
              <a:t>Considerable overlap may occur among the three phenotypes. </a:t>
            </a:r>
          </a:p>
          <a:p>
            <a:pPr marL="114300" indent="0">
              <a:buNone/>
            </a:pPr>
            <a:endParaRPr lang="en-US" sz="2400" dirty="0">
              <a:cs typeface="Times New Roman" pitchFamily="18" charset="0"/>
            </a:endParaRPr>
          </a:p>
          <a:p>
            <a:r>
              <a:rPr lang="en-US" sz="2400" dirty="0" smtClean="0">
                <a:cs typeface="Times New Roman" pitchFamily="18" charset="0"/>
              </a:rPr>
              <a:t>Ablating one phenotype at a discrete site eliminates the other two phenotypes suggesting all three are representative of the same focal cellular process. </a:t>
            </a:r>
          </a:p>
        </p:txBody>
      </p:sp>
    </p:spTree>
    <p:extLst>
      <p:ext uri="{BB962C8B-B14F-4D97-AF65-F5344CB8AC3E}">
        <p14:creationId xmlns:p14="http://schemas.microsoft.com/office/powerpoint/2010/main" val="11604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3994" y="1828800"/>
            <a:ext cx="73270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ICD are indicated for secondary prevention of cardiac arrest and for patients with recurrent syncope despite BB therapy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Less defined therapies</a:t>
            </a:r>
          </a:p>
          <a:p>
            <a:r>
              <a:rPr lang="en-US" sz="2400" dirty="0" smtClean="0"/>
              <a:t>   -   Gene-specific </a:t>
            </a:r>
            <a:r>
              <a:rPr lang="en-US" sz="2400" dirty="0"/>
              <a:t>therapy with </a:t>
            </a:r>
            <a:r>
              <a:rPr lang="en-US" sz="2400" dirty="0" err="1"/>
              <a:t>mexiletine</a:t>
            </a:r>
            <a:r>
              <a:rPr lang="en-US" sz="2400" dirty="0"/>
              <a:t> , </a:t>
            </a:r>
            <a:r>
              <a:rPr lang="en-US" sz="2400" dirty="0" err="1"/>
              <a:t>flecainide</a:t>
            </a:r>
            <a:r>
              <a:rPr lang="en-US" sz="2400" dirty="0"/>
              <a:t> , or </a:t>
            </a:r>
            <a:r>
              <a:rPr lang="en-US" sz="2400" dirty="0" err="1"/>
              <a:t>ranolazine</a:t>
            </a:r>
            <a:r>
              <a:rPr lang="en-US" sz="2400" dirty="0"/>
              <a:t> for some LQT3 </a:t>
            </a:r>
            <a:r>
              <a:rPr lang="en-US" sz="2400" dirty="0" smtClean="0"/>
              <a:t>patients</a:t>
            </a:r>
          </a:p>
          <a:p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smtClean="0"/>
              <a:t>  -   PPI </a:t>
            </a:r>
            <a:r>
              <a:rPr lang="en-US" sz="2400" dirty="0"/>
              <a:t>for </a:t>
            </a:r>
            <a:r>
              <a:rPr lang="en-US" sz="2400" dirty="0" err="1"/>
              <a:t>bradycardia</a:t>
            </a:r>
            <a:r>
              <a:rPr lang="en-US" sz="2400" dirty="0"/>
              <a:t>-dependent torsade </a:t>
            </a:r>
            <a:r>
              <a:rPr lang="en-US" sz="2400" dirty="0" smtClean="0"/>
              <a:t>de pointes</a:t>
            </a:r>
          </a:p>
          <a:p>
            <a:endParaRPr lang="en-US" sz="2400" dirty="0"/>
          </a:p>
          <a:p>
            <a:r>
              <a:rPr lang="en-US" sz="2400" dirty="0" smtClean="0"/>
              <a:t>    -   Surgical </a:t>
            </a:r>
            <a:r>
              <a:rPr lang="en-US" sz="2400" dirty="0"/>
              <a:t>left cardiac sympathetic denervation for recurrent arrhythmias resistant to BB therapy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61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001000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4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Brugada</a:t>
            </a:r>
            <a:r>
              <a:rPr lang="en-US" sz="2800" dirty="0"/>
              <a:t> syndrome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997839"/>
            <a:ext cx="780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Characterized </a:t>
            </a:r>
            <a:r>
              <a:rPr lang="en-US" sz="2400" dirty="0"/>
              <a:t>by coving ST-segment elevation in V1 to </a:t>
            </a:r>
            <a:r>
              <a:rPr lang="en-US" sz="2400" dirty="0" smtClean="0"/>
              <a:t>V3</a:t>
            </a:r>
          </a:p>
          <a:p>
            <a:r>
              <a:rPr lang="en-US" sz="2400" dirty="0" smtClean="0"/>
              <a:t> 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2 </a:t>
            </a:r>
            <a:r>
              <a:rPr lang="en-US" sz="2400" dirty="0"/>
              <a:t>mm in 2 of these 3 leads are </a:t>
            </a:r>
            <a:r>
              <a:rPr lang="en-US" sz="2400" dirty="0" smtClean="0"/>
              <a:t>diagnostic</a:t>
            </a:r>
          </a:p>
          <a:p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Complete </a:t>
            </a:r>
            <a:r>
              <a:rPr lang="en-US" sz="2400" dirty="0"/>
              <a:t>or incomplete RBBB </a:t>
            </a:r>
            <a:r>
              <a:rPr lang="en-US" sz="2400" dirty="0" smtClean="0"/>
              <a:t>pattern</a:t>
            </a:r>
          </a:p>
          <a:p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Pattern </a:t>
            </a:r>
            <a:r>
              <a:rPr lang="en-US" sz="2400" dirty="0"/>
              <a:t>can be spontaneously present or provoked by </a:t>
            </a:r>
            <a:r>
              <a:rPr lang="en-US" sz="2400" dirty="0" smtClean="0"/>
              <a:t>sodium-channel  </a:t>
            </a:r>
            <a:r>
              <a:rPr lang="en-US" sz="2400" dirty="0"/>
              <a:t>blocking agents such as </a:t>
            </a:r>
            <a:r>
              <a:rPr lang="en-US" sz="2400" dirty="0" err="1"/>
              <a:t>ajmaline</a:t>
            </a:r>
            <a:r>
              <a:rPr lang="en-US" sz="2400" dirty="0" smtClean="0"/>
              <a:t>, </a:t>
            </a:r>
            <a:r>
              <a:rPr lang="en-US" sz="2400" dirty="0" err="1" smtClean="0"/>
              <a:t>flecainide</a:t>
            </a:r>
            <a:r>
              <a:rPr lang="en-US" sz="2400" dirty="0"/>
              <a:t>, or procainamide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- Typical </a:t>
            </a:r>
            <a:r>
              <a:rPr lang="en-US" sz="2400" dirty="0"/>
              <a:t>ECG pattern can be transient and may only be detected during long-term ECG monitoring.</a:t>
            </a:r>
          </a:p>
        </p:txBody>
      </p:sp>
    </p:spTree>
    <p:extLst>
      <p:ext uri="{BB962C8B-B14F-4D97-AF65-F5344CB8AC3E}">
        <p14:creationId xmlns:p14="http://schemas.microsoft.com/office/powerpoint/2010/main" val="162577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400" dirty="0" smtClean="0"/>
              <a:t>Genes Involved in </a:t>
            </a:r>
            <a:r>
              <a:rPr lang="en-US" sz="3400" dirty="0" err="1" smtClean="0"/>
              <a:t>Brugada</a:t>
            </a:r>
            <a:endParaRPr lang="en-US" sz="3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136750"/>
              </p:ext>
            </p:extLst>
          </p:nvPr>
        </p:nvGraphicFramePr>
        <p:xfrm>
          <a:off x="152400" y="838202"/>
          <a:ext cx="8686800" cy="58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1608666"/>
                <a:gridCol w="2734734"/>
                <a:gridCol w="2171700"/>
              </a:tblGrid>
              <a:tr h="4245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</a:t>
                      </a:r>
                      <a:r>
                        <a:rPr lang="en-US" dirty="0" smtClean="0">
                          <a:solidFill>
                            <a:srgbClr val="CC9900"/>
                          </a:solidFill>
                        </a:rPr>
                        <a:t>CHANNELOPATHY</a:t>
                      </a:r>
                      <a:endParaRPr lang="en-US" dirty="0">
                        <a:solidFill>
                          <a:srgbClr val="CC99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</a:t>
                      </a:r>
                      <a:r>
                        <a:rPr lang="en-US" dirty="0" smtClean="0">
                          <a:solidFill>
                            <a:srgbClr val="CC9900"/>
                          </a:solidFill>
                        </a:rPr>
                        <a:t>GENE</a:t>
                      </a:r>
                      <a:endParaRPr lang="en-US" dirty="0">
                        <a:solidFill>
                          <a:srgbClr val="CC99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</a:t>
                      </a:r>
                      <a:r>
                        <a:rPr lang="en-US" dirty="0" smtClean="0">
                          <a:solidFill>
                            <a:srgbClr val="CC9900"/>
                          </a:solidFill>
                        </a:rPr>
                        <a:t>CHANNEL/PROTEIN</a:t>
                      </a:r>
                      <a:endParaRPr lang="en-US" dirty="0">
                        <a:solidFill>
                          <a:srgbClr val="CC99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</a:t>
                      </a:r>
                      <a:r>
                        <a:rPr lang="en-US" dirty="0" smtClean="0">
                          <a:solidFill>
                            <a:srgbClr val="CC9900"/>
                          </a:solidFill>
                        </a:rPr>
                        <a:t>Effect</a:t>
                      </a:r>
                      <a:endParaRPr lang="en-US" dirty="0">
                        <a:solidFill>
                          <a:srgbClr val="CC99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73269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  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BrS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SCN5A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Cardiac sodium channel 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sym typeface="Symbol"/>
                        </a:rPr>
                        <a:t>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subunit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↓   Na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current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73269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  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BrS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GPD1L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Glycerol-6-phosphate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dehydrogenase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↓  Na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current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73269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  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BrS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CACNA1C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L-type calcium channel 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sym typeface="Symbol"/>
                        </a:rPr>
                        <a:t>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subunit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↓  Ca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2+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current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73269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  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BrS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CACNB2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L-type calcium channel  </a:t>
                      </a:r>
                      <a:r>
                        <a:rPr lang="el-GR" dirty="0" smtClean="0">
                          <a:solidFill>
                            <a:schemeClr val="bg1"/>
                          </a:solidFill>
                        </a:rPr>
                        <a:t>β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subunit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↓  Ca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2+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current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04671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  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BrS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SCN1B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bg1"/>
                          </a:solidFill>
                        </a:rPr>
                        <a:t>Cardiac sodium channel </a:t>
                      </a:r>
                      <a:r>
                        <a:rPr lang="el-GR" dirty="0" smtClean="0">
                          <a:solidFill>
                            <a:schemeClr val="bg1"/>
                          </a:solidFill>
                        </a:rPr>
                        <a:t>β</a:t>
                      </a:r>
                      <a:r>
                        <a:rPr lang="it-IT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it-IT" dirty="0" smtClean="0">
                          <a:solidFill>
                            <a:schemeClr val="bg1"/>
                          </a:solidFill>
                        </a:rPr>
                        <a:t> subunit</a:t>
                      </a:r>
                      <a:br>
                        <a:rPr lang="it-IT" dirty="0" smtClean="0">
                          <a:solidFill>
                            <a:schemeClr val="bg1"/>
                          </a:solidFill>
                        </a:rPr>
                      </a:b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↓  Na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current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73269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  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BrS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KCNE3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Transient outward current  </a:t>
                      </a:r>
                      <a:r>
                        <a:rPr lang="el-GR" dirty="0" smtClean="0">
                          <a:solidFill>
                            <a:schemeClr val="bg1"/>
                          </a:solidFill>
                        </a:rPr>
                        <a:t>β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subunit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↑  K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Ito current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73269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  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BrS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SCN3B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bg1"/>
                          </a:solidFill>
                        </a:rPr>
                        <a:t>Cardiac sodium channel </a:t>
                      </a:r>
                      <a:r>
                        <a:rPr lang="el-GR" dirty="0" smtClean="0">
                          <a:solidFill>
                            <a:schemeClr val="bg1"/>
                          </a:solidFill>
                        </a:rPr>
                        <a:t>β</a:t>
                      </a:r>
                      <a:r>
                        <a:rPr lang="it-IT" baseline="-25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it-IT" dirty="0" smtClean="0">
                          <a:solidFill>
                            <a:schemeClr val="bg1"/>
                          </a:solidFill>
                        </a:rPr>
                        <a:t> subunit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↓  Na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current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7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ECG patterns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1"/>
            <a:ext cx="8229600" cy="2895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dirty="0" smtClean="0"/>
              <a:t>Type-1</a:t>
            </a:r>
            <a:r>
              <a:rPr lang="en-US" sz="2200" dirty="0" smtClean="0"/>
              <a:t> </a:t>
            </a:r>
          </a:p>
          <a:p>
            <a:pPr>
              <a:buNone/>
            </a:pPr>
            <a:r>
              <a:rPr lang="en-US" sz="2200" dirty="0" smtClean="0"/>
              <a:t>     ≥ 2-mm J-point elevation, coved type ST-T segment elevation and inverted T-wave in leads V1 and V2.</a:t>
            </a:r>
          </a:p>
          <a:p>
            <a:pPr>
              <a:buNone/>
            </a:pPr>
            <a:r>
              <a:rPr lang="en-US" sz="2200" b="1" dirty="0" smtClean="0"/>
              <a:t>Type-2 </a:t>
            </a:r>
          </a:p>
          <a:p>
            <a:pPr>
              <a:buNone/>
            </a:pPr>
            <a:r>
              <a:rPr lang="en-US" sz="2200" dirty="0" smtClean="0"/>
              <a:t>      ≥ 2-mm J-point elevation, ≥ 1-mm St segment elevation, saddleback  ST-T segment and a positive or biphasic T-wave. </a:t>
            </a:r>
          </a:p>
          <a:p>
            <a:pPr>
              <a:buNone/>
            </a:pPr>
            <a:r>
              <a:rPr lang="en-US" sz="2200" b="1" dirty="0" smtClean="0"/>
              <a:t>Type-3</a:t>
            </a:r>
          </a:p>
          <a:p>
            <a:pPr>
              <a:buNone/>
            </a:pPr>
            <a:r>
              <a:rPr lang="en-US" sz="2200" dirty="0" smtClean="0"/>
              <a:t>      Same as type 2, except that the ST-segment elevation is &lt;1 mm.</a:t>
            </a:r>
            <a:endParaRPr lang="en-US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572000"/>
            <a:ext cx="62674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562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91200" y="2971800"/>
            <a:ext cx="312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Placement of </a:t>
            </a:r>
            <a:r>
              <a:rPr lang="en-US" sz="1600" b="1" dirty="0" err="1" smtClean="0"/>
              <a:t>precordial</a:t>
            </a:r>
            <a:endParaRPr lang="en-US" sz="1600" b="1" dirty="0" smtClean="0"/>
          </a:p>
          <a:p>
            <a:r>
              <a:rPr lang="en-US" sz="1600" b="1" dirty="0" smtClean="0"/>
              <a:t>leads in higher </a:t>
            </a:r>
            <a:r>
              <a:rPr lang="en-US" sz="1600" b="1" dirty="0" err="1" smtClean="0"/>
              <a:t>intercostal</a:t>
            </a:r>
            <a:r>
              <a:rPr lang="en-US" sz="1600" b="1" dirty="0" smtClean="0"/>
              <a:t> spaces  can unmask the</a:t>
            </a:r>
          </a:p>
          <a:p>
            <a:r>
              <a:rPr lang="en-US" sz="1600" b="1" dirty="0" err="1" smtClean="0"/>
              <a:t>Brugada</a:t>
            </a:r>
            <a:r>
              <a:rPr lang="en-US" sz="1600" b="1" dirty="0" smtClean="0"/>
              <a:t> ECG pattern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836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Clinical presentation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136339"/>
            <a:ext cx="7315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Syncope </a:t>
            </a:r>
            <a:r>
              <a:rPr lang="en-US" sz="2400" dirty="0"/>
              <a:t>or cardiac </a:t>
            </a:r>
            <a:r>
              <a:rPr lang="en-US" sz="2400" dirty="0" smtClean="0"/>
              <a:t>arrest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Predominantly </a:t>
            </a:r>
            <a:r>
              <a:rPr lang="en-US" sz="2400" dirty="0"/>
              <a:t>in men in third and fourth </a:t>
            </a:r>
            <a:r>
              <a:rPr lang="en-US" sz="2400" dirty="0" smtClean="0"/>
              <a:t>decade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Also </a:t>
            </a:r>
            <a:r>
              <a:rPr lang="en-US" sz="2400" dirty="0"/>
              <a:t>been linked to SCD in young men in Southeast Asia and has several local </a:t>
            </a:r>
            <a:r>
              <a:rPr lang="en-US" sz="2400" dirty="0" err="1"/>
              <a:t>names,including</a:t>
            </a:r>
            <a:r>
              <a:rPr lang="en-US" sz="2400" dirty="0"/>
              <a:t> Lai Tai (“died during sleep”) in Thailand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- Prone </a:t>
            </a:r>
            <a:r>
              <a:rPr lang="en-US" sz="2400" dirty="0"/>
              <a:t>to atrial fibrillation and sinus node dysfunction</a:t>
            </a:r>
          </a:p>
        </p:txBody>
      </p:sp>
    </p:spTree>
    <p:extLst>
      <p:ext uri="{BB962C8B-B14F-4D97-AF65-F5344CB8AC3E}">
        <p14:creationId xmlns:p14="http://schemas.microsoft.com/office/powerpoint/2010/main" val="267297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3562"/>
          </a:xfrm>
        </p:spPr>
        <p:txBody>
          <a:bodyPr>
            <a:normAutofit fontScale="90000"/>
          </a:bodyPr>
          <a:lstStyle/>
          <a:p>
            <a:r>
              <a:rPr lang="en-US" sz="3400" dirty="0" err="1" smtClean="0"/>
              <a:t>Brugada</a:t>
            </a:r>
            <a:r>
              <a:rPr lang="en-US" sz="3400" dirty="0" smtClean="0"/>
              <a:t> : Diagnostic criteria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8768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lnSpc>
                <a:spcPct val="120000"/>
              </a:lnSpc>
              <a:buNone/>
            </a:pPr>
            <a:r>
              <a:rPr lang="en-US" sz="6800" dirty="0" smtClean="0"/>
              <a:t>Appearance of type 1 ST segment elevation (coved type) in &gt; 1  </a:t>
            </a:r>
            <a:r>
              <a:rPr lang="en-US" sz="6800" dirty="0" err="1" smtClean="0"/>
              <a:t>rt</a:t>
            </a:r>
            <a:r>
              <a:rPr lang="en-US" sz="6800" dirty="0" smtClean="0"/>
              <a:t> </a:t>
            </a:r>
            <a:r>
              <a:rPr lang="en-US" sz="6800" dirty="0" err="1" smtClean="0"/>
              <a:t>precordial</a:t>
            </a:r>
            <a:r>
              <a:rPr lang="en-US" sz="6800" dirty="0" smtClean="0"/>
              <a:t> lead (V1 - V3) in the presence or absence of a sodium channel blocker, plus at least one of the following: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6800" dirty="0" smtClean="0"/>
              <a:t>Documented ventricular fibrillation.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6800" dirty="0" smtClean="0"/>
              <a:t>Polymorphic ventricular tachycardia (VT).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6800" dirty="0" smtClean="0"/>
              <a:t>Family h/o sudden cardiac death at less than 45 years of age.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6800" dirty="0" smtClean="0"/>
              <a:t>Family h/o of type 1 </a:t>
            </a:r>
            <a:r>
              <a:rPr lang="en-US" sz="6800" dirty="0" err="1" smtClean="0"/>
              <a:t>Brugada</a:t>
            </a:r>
            <a:r>
              <a:rPr lang="en-US" sz="6800" dirty="0" smtClean="0"/>
              <a:t> pattern ECG changes.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6800" dirty="0" smtClean="0"/>
              <a:t>Inducible VT during electrophysiology study.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6800" dirty="0" smtClean="0"/>
              <a:t>Unexplained syncope.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6800" dirty="0" smtClean="0"/>
              <a:t>Nocturnal </a:t>
            </a:r>
            <a:r>
              <a:rPr lang="en-US" sz="6800" dirty="0" err="1" smtClean="0"/>
              <a:t>agonal</a:t>
            </a:r>
            <a:r>
              <a:rPr lang="en-US" sz="6800" dirty="0" smtClean="0"/>
              <a:t> respiration .</a:t>
            </a:r>
          </a:p>
          <a:p>
            <a:pPr>
              <a:lnSpc>
                <a:spcPct val="120000"/>
              </a:lnSpc>
              <a:buNone/>
            </a:pPr>
            <a:endParaRPr lang="en-US" sz="6800" dirty="0" smtClean="0"/>
          </a:p>
          <a:p>
            <a:pPr>
              <a:buNone/>
            </a:pPr>
            <a:r>
              <a:rPr lang="en-US" sz="6800" dirty="0" smtClean="0"/>
              <a:t>       Type 2 and type 3 ECG are not diagnostic of </a:t>
            </a:r>
            <a:r>
              <a:rPr lang="en-US" sz="6800" dirty="0" err="1" smtClean="0"/>
              <a:t>Brugada</a:t>
            </a:r>
            <a:r>
              <a:rPr lang="en-US" sz="6800" dirty="0" smtClean="0"/>
              <a:t> syndrome</a:t>
            </a:r>
          </a:p>
          <a:p>
            <a:pPr>
              <a:lnSpc>
                <a:spcPct val="120000"/>
              </a:lnSpc>
              <a:buNone/>
            </a:pPr>
            <a:endParaRPr lang="en-US" sz="6800" dirty="0" smtClean="0"/>
          </a:p>
          <a:p>
            <a:pPr>
              <a:buNone/>
            </a:pPr>
            <a:endParaRPr lang="en-US" sz="5500" dirty="0" smtClean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endParaRPr lang="en-US" dirty="0" smtClean="0"/>
          </a:p>
          <a:p>
            <a:pPr>
              <a:lnSpc>
                <a:spcPct val="170000"/>
              </a:lnSpc>
              <a:buNone/>
            </a:pPr>
            <a:endParaRPr lang="en-US" dirty="0" smtClean="0"/>
          </a:p>
          <a:p>
            <a:pPr>
              <a:lnSpc>
                <a:spcPct val="170000"/>
              </a:lnSpc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6248400"/>
            <a:ext cx="6294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Second Consensus Conference : </a:t>
            </a:r>
            <a:r>
              <a:rPr lang="en-US" b="1" dirty="0" err="1" smtClean="0"/>
              <a:t>Europeon</a:t>
            </a:r>
            <a:r>
              <a:rPr lang="en-US" b="1" dirty="0" smtClean="0"/>
              <a:t> Heart Rhythm Society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547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 smtClean="0"/>
              <a:t>Brugada</a:t>
            </a:r>
            <a:r>
              <a:rPr lang="en-US" sz="2200" b="1" dirty="0" smtClean="0"/>
              <a:t> pattern </a:t>
            </a:r>
            <a:r>
              <a:rPr lang="en-US" sz="2200" dirty="0" smtClean="0"/>
              <a:t>: Pts with typical ECG features who are asymptomatic and  not having   other clinical criteria.</a:t>
            </a:r>
            <a:r>
              <a:rPr lang="en-US" sz="2200" b="1" dirty="0" smtClean="0"/>
              <a:t> </a:t>
            </a:r>
          </a:p>
          <a:p>
            <a:pPr>
              <a:lnSpc>
                <a:spcPct val="150000"/>
              </a:lnSpc>
              <a:buNone/>
            </a:pPr>
            <a:endParaRPr lang="en-US" sz="2200" b="1" dirty="0" smtClean="0"/>
          </a:p>
          <a:p>
            <a:pPr>
              <a:lnSpc>
                <a:spcPct val="150000"/>
              </a:lnSpc>
            </a:pPr>
            <a:r>
              <a:rPr lang="en-US" sz="2200" b="1" dirty="0" err="1" smtClean="0"/>
              <a:t>Brugada</a:t>
            </a:r>
            <a:r>
              <a:rPr lang="en-US" sz="2200" b="1" dirty="0" smtClean="0"/>
              <a:t> syndrome </a:t>
            </a:r>
            <a:r>
              <a:rPr lang="en-US" sz="2200" dirty="0" smtClean="0"/>
              <a:t>: Pts with typical ECG features and clinical criteria  (who have experienced sudden cardiac </a:t>
            </a:r>
            <a:r>
              <a:rPr lang="en-US" dirty="0" smtClean="0"/>
              <a:t>arrest </a:t>
            </a:r>
            <a:r>
              <a:rPr lang="en-US" sz="2200" dirty="0" smtClean="0"/>
              <a:t> or a sustained ventricular tachyarrhythmia or who have one or more of the other associated clinical criteria </a:t>
            </a:r>
            <a:r>
              <a:rPr lang="en-US" sz="2200" dirty="0"/>
              <a:t>)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3555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Drug challenge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 In pts with resting ECG type 2 or 3 </a:t>
            </a:r>
            <a:r>
              <a:rPr lang="en-US" sz="2200" dirty="0" err="1" smtClean="0"/>
              <a:t>Brugada</a:t>
            </a:r>
            <a:r>
              <a:rPr lang="en-US" sz="2200" dirty="0" smtClean="0"/>
              <a:t> pattern and having  family h/o sudden cardiac death at &lt; 45 yrs and/or a family h/o type 1 </a:t>
            </a:r>
            <a:r>
              <a:rPr lang="en-US" sz="2200" dirty="0" err="1" smtClean="0"/>
              <a:t>Brugada</a:t>
            </a:r>
            <a:r>
              <a:rPr lang="en-US" sz="2200" dirty="0" smtClean="0"/>
              <a:t> pattern  ECG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Drugs used 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/>
              <a:t>      </a:t>
            </a:r>
            <a:r>
              <a:rPr lang="en-US" sz="2200" dirty="0" err="1" smtClean="0"/>
              <a:t>Flecainide</a:t>
            </a:r>
            <a:r>
              <a:rPr lang="en-US" sz="2200" dirty="0" smtClean="0"/>
              <a:t>        : 2 mg/kg over 10 min iv or 400 mg PO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/>
              <a:t>      </a:t>
            </a:r>
            <a:r>
              <a:rPr lang="en-US" sz="2200" dirty="0" err="1" smtClean="0"/>
              <a:t>Procainamide</a:t>
            </a:r>
            <a:r>
              <a:rPr lang="en-US" sz="2200" dirty="0" smtClean="0"/>
              <a:t> : 10 mg/kg over 10 min iv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/>
              <a:t>      </a:t>
            </a:r>
            <a:r>
              <a:rPr lang="en-US" sz="2200" dirty="0" err="1" smtClean="0"/>
              <a:t>Ajmaline</a:t>
            </a:r>
            <a:r>
              <a:rPr lang="en-US" sz="2200" dirty="0" smtClean="0"/>
              <a:t>          : 1 mg/kg over five minutes iv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/>
              <a:t>      </a:t>
            </a:r>
            <a:r>
              <a:rPr lang="en-US" sz="2200" dirty="0" err="1" smtClean="0"/>
              <a:t>Pilsicainide</a:t>
            </a:r>
            <a:r>
              <a:rPr lang="en-US" sz="2200" dirty="0" smtClean="0"/>
              <a:t>      : 1 mg/kg over 10 minutes iv</a:t>
            </a:r>
          </a:p>
          <a:p>
            <a:pPr marL="114300" indent="0">
              <a:lnSpc>
                <a:spcPct val="150000"/>
              </a:lnSpc>
              <a:buNone/>
            </a:pPr>
            <a:endParaRPr lang="en-US" sz="2200" dirty="0" smtClean="0"/>
          </a:p>
          <a:p>
            <a:pP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69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620000" cy="1143000"/>
          </a:xfrm>
        </p:spPr>
        <p:txBody>
          <a:bodyPr/>
          <a:lstStyle/>
          <a:p>
            <a:r>
              <a:rPr lang="en-US" dirty="0" smtClean="0"/>
              <a:t>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35814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>
                <a:cs typeface="Times New Roman" pitchFamily="18" charset="0"/>
              </a:rPr>
              <a:t>Triggered activity mediated by catecholamine induced delayed after </a:t>
            </a:r>
            <a:r>
              <a:rPr lang="en-US" sz="2400" dirty="0" err="1" smtClean="0">
                <a:cs typeface="Times New Roman" pitchFamily="18" charset="0"/>
              </a:rPr>
              <a:t>depolarizations</a:t>
            </a:r>
            <a:r>
              <a:rPr lang="en-US" sz="2400" dirty="0" smtClean="0">
                <a:cs typeface="Times New Roman" pitchFamily="18" charset="0"/>
              </a:rPr>
              <a:t>(DAD).  </a:t>
            </a:r>
          </a:p>
          <a:p>
            <a:endParaRPr lang="en-US" sz="2400" dirty="0" smtClean="0">
              <a:cs typeface="Times New Roman" pitchFamily="18" charset="0"/>
            </a:endParaRPr>
          </a:p>
          <a:p>
            <a:r>
              <a:rPr lang="en-US" sz="2400" dirty="0" smtClean="0"/>
              <a:t> </a:t>
            </a:r>
            <a:r>
              <a:rPr lang="en-US" sz="2400" dirty="0"/>
              <a:t>I</a:t>
            </a:r>
            <a:r>
              <a:rPr lang="en-US" sz="2400" dirty="0" smtClean="0"/>
              <a:t>ncrease </a:t>
            </a:r>
            <a:r>
              <a:rPr lang="en-US" sz="2400" dirty="0"/>
              <a:t>in intracellular cyclic </a:t>
            </a:r>
            <a:r>
              <a:rPr lang="en-US" sz="2400" dirty="0" smtClean="0"/>
              <a:t>adenosine monophosphate (</a:t>
            </a:r>
            <a:r>
              <a:rPr lang="en-US" sz="2400" dirty="0" err="1" smtClean="0"/>
              <a:t>cAMP</a:t>
            </a:r>
            <a:r>
              <a:rPr lang="en-US" sz="2400" dirty="0" smtClean="0"/>
              <a:t>) and  </a:t>
            </a:r>
            <a:r>
              <a:rPr lang="en-US" sz="2400" dirty="0" err="1" smtClean="0"/>
              <a:t>ICa,L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S</a:t>
            </a:r>
            <a:r>
              <a:rPr lang="en-US" sz="2400" dirty="0" smtClean="0"/>
              <a:t>pontaneous oscillatory release of </a:t>
            </a:r>
            <a:r>
              <a:rPr lang="en-US" sz="2400" dirty="0" err="1" smtClean="0"/>
              <a:t>Ca</a:t>
            </a:r>
            <a:r>
              <a:rPr lang="en-US" sz="2400" dirty="0" smtClean="0"/>
              <a:t> 2+ from </a:t>
            </a:r>
            <a:r>
              <a:rPr lang="en-US" sz="2400" dirty="0"/>
              <a:t>the sarcoplasmic reticulum </a:t>
            </a:r>
            <a:endParaRPr lang="en-US" sz="2400" dirty="0" smtClean="0"/>
          </a:p>
          <a:p>
            <a:pPr marL="114300" indent="0">
              <a:buNone/>
            </a:pPr>
            <a:endParaRPr lang="en-US" sz="2400" dirty="0"/>
          </a:p>
          <a:p>
            <a:r>
              <a:rPr lang="en-US" sz="2400" dirty="0" smtClean="0"/>
              <a:t> Activates a </a:t>
            </a:r>
            <a:r>
              <a:rPr lang="en-US" sz="2400" dirty="0"/>
              <a:t>transient inward current (</a:t>
            </a:r>
            <a:r>
              <a:rPr lang="en-US" sz="2400" dirty="0" err="1" smtClean="0"/>
              <a:t>Iti</a:t>
            </a:r>
            <a:r>
              <a:rPr lang="en-US" sz="2400" dirty="0" smtClean="0"/>
              <a:t>), </a:t>
            </a:r>
            <a:r>
              <a:rPr lang="en-US" sz="2400" dirty="0"/>
              <a:t>giving rise to a DAD.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66800"/>
            <a:ext cx="6096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45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Drug challenge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200" dirty="0" smtClean="0"/>
              <a:t>Indications for termination of the drug challenge include: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/>
              <a:t>Development of a diagnostic type 1 </a:t>
            </a:r>
            <a:r>
              <a:rPr lang="en-US" sz="2200" dirty="0" err="1" smtClean="0"/>
              <a:t>Brugada</a:t>
            </a:r>
            <a:r>
              <a:rPr lang="en-US" sz="2200" dirty="0" smtClean="0"/>
              <a:t>  pattern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/>
              <a:t>≥2 mm increase in ST segment elevation in pts with type 2 </a:t>
            </a:r>
            <a:r>
              <a:rPr lang="en-US" sz="2200" dirty="0" err="1" smtClean="0"/>
              <a:t>Brugada</a:t>
            </a:r>
            <a:r>
              <a:rPr lang="en-US" sz="2200" dirty="0" smtClean="0"/>
              <a:t> ECG pattern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/>
              <a:t>Development of ventricular premature beats or other arrhythmias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/>
              <a:t>Widening of the QRS ≥30 percent above baseline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315200" cy="838200"/>
          </a:xfrm>
        </p:spPr>
        <p:txBody>
          <a:bodyPr/>
          <a:lstStyle/>
          <a:p>
            <a:r>
              <a:rPr lang="en-US" sz="3600" dirty="0" smtClean="0">
                <a:latin typeface="+mn-lt"/>
              </a:rPr>
              <a:t>Management</a:t>
            </a:r>
            <a:endParaRPr lang="en-US" sz="3600" dirty="0">
              <a:latin typeface="+mn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077200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81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2362200"/>
            <a:ext cx="51117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286000"/>
            <a:ext cx="3276601" cy="4267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Disorder </a:t>
            </a:r>
            <a:r>
              <a:rPr lang="en-US" sz="2000" dirty="0"/>
              <a:t>of myocardial calcium homeostasis</a:t>
            </a:r>
          </a:p>
          <a:p>
            <a:r>
              <a:rPr lang="en-US" sz="2000" dirty="0"/>
              <a:t>Clinically manifested as </a:t>
            </a:r>
            <a:r>
              <a:rPr lang="en-US" sz="2000" dirty="0" err="1"/>
              <a:t>exertional</a:t>
            </a:r>
            <a:r>
              <a:rPr lang="en-US" sz="2000" dirty="0"/>
              <a:t> syncope and SCD due to </a:t>
            </a:r>
            <a:r>
              <a:rPr lang="en-US" sz="2000" dirty="0" smtClean="0"/>
              <a:t>exercise induced </a:t>
            </a:r>
            <a:r>
              <a:rPr lang="en-US" sz="2000" dirty="0"/>
              <a:t>VT </a:t>
            </a:r>
            <a:endParaRPr lang="en-US" sz="2000" dirty="0" smtClean="0"/>
          </a:p>
          <a:p>
            <a:r>
              <a:rPr lang="en-US" sz="2000" dirty="0" smtClean="0"/>
              <a:t>Often </a:t>
            </a:r>
            <a:r>
              <a:rPr lang="en-US" sz="2000" dirty="0"/>
              <a:t>polymorphic or bidirectional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772400" cy="594360"/>
          </a:xfrm>
        </p:spPr>
        <p:txBody>
          <a:bodyPr/>
          <a:lstStyle/>
          <a:p>
            <a:r>
              <a:rPr lang="en-US" sz="2800" dirty="0" err="1"/>
              <a:t>Catecholaminergic</a:t>
            </a:r>
            <a:r>
              <a:rPr lang="en-US" sz="2800" dirty="0"/>
              <a:t> PMVT. </a:t>
            </a:r>
          </a:p>
        </p:txBody>
      </p:sp>
    </p:spTree>
    <p:extLst>
      <p:ext uri="{BB962C8B-B14F-4D97-AF65-F5344CB8AC3E}">
        <p14:creationId xmlns:p14="http://schemas.microsoft.com/office/powerpoint/2010/main" val="4388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Genetic basis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Mutations in 2 genes are identified :  ryanodine receptor gene (</a:t>
            </a:r>
            <a:r>
              <a:rPr lang="en-US" sz="2200" b="1" dirty="0" smtClean="0"/>
              <a:t>RyR2</a:t>
            </a:r>
            <a:r>
              <a:rPr lang="en-US" sz="2200" dirty="0" smtClean="0"/>
              <a:t>) and  </a:t>
            </a:r>
            <a:r>
              <a:rPr lang="en-US" sz="2200" dirty="0" err="1" smtClean="0"/>
              <a:t>calsequestrin</a:t>
            </a:r>
            <a:r>
              <a:rPr lang="en-US" sz="2200" dirty="0" smtClean="0"/>
              <a:t> 2 gene (</a:t>
            </a:r>
            <a:r>
              <a:rPr lang="en-US" sz="2200" b="1" dirty="0" smtClean="0"/>
              <a:t>CASQ2</a:t>
            </a:r>
            <a:r>
              <a:rPr lang="en-US" sz="2200" dirty="0" smtClean="0"/>
              <a:t>).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RyR2 mediates  release of Ca+  from SR which is  is required for myocardial contraction.</a:t>
            </a:r>
          </a:p>
          <a:p>
            <a:r>
              <a:rPr lang="en-US" sz="2200" dirty="0" smtClean="0"/>
              <a:t>RyR2 mutation result in </a:t>
            </a:r>
            <a:r>
              <a:rPr lang="en-US" sz="2200" dirty="0" err="1" smtClean="0"/>
              <a:t>Autosomal</a:t>
            </a:r>
            <a:r>
              <a:rPr lang="en-US" sz="2200" dirty="0" smtClean="0"/>
              <a:t> Dominant  form of CPVT </a:t>
            </a:r>
          </a:p>
          <a:p>
            <a:endParaRPr lang="en-US" sz="2200" dirty="0" smtClean="0"/>
          </a:p>
          <a:p>
            <a:r>
              <a:rPr lang="en-US" sz="2200" dirty="0" err="1" smtClean="0"/>
              <a:t>Calsequestrin</a:t>
            </a:r>
            <a:r>
              <a:rPr lang="en-US" sz="2200" dirty="0" smtClean="0"/>
              <a:t> 2 protein is a protein  in </a:t>
            </a:r>
            <a:r>
              <a:rPr lang="en-US" sz="2200" dirty="0" err="1" smtClean="0"/>
              <a:t>sarcoplasmic</a:t>
            </a:r>
            <a:r>
              <a:rPr lang="en-US" sz="2200" dirty="0" smtClean="0"/>
              <a:t> reticulum which binds large amounts of calcium.</a:t>
            </a:r>
          </a:p>
          <a:p>
            <a:r>
              <a:rPr lang="en-US" sz="2200" dirty="0" smtClean="0"/>
              <a:t>CASQ2 mutation result in </a:t>
            </a:r>
            <a:r>
              <a:rPr lang="en-US" sz="2200" dirty="0" err="1" smtClean="0"/>
              <a:t>Autosomal</a:t>
            </a:r>
            <a:r>
              <a:rPr lang="en-US" sz="2200" dirty="0" smtClean="0"/>
              <a:t> Recessive form of CPVT.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561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Mechanism for </a:t>
            </a:r>
            <a:r>
              <a:rPr lang="en-US" sz="3200" dirty="0" err="1" smtClean="0"/>
              <a:t>Arrhythmogenesis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Delayed after depolarization (DAD) dependent triggered activity.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Mutant </a:t>
            </a:r>
            <a:r>
              <a:rPr lang="en-US" sz="2200" dirty="0" err="1" smtClean="0"/>
              <a:t>ryanodine</a:t>
            </a:r>
            <a:r>
              <a:rPr lang="en-US" sz="2200" dirty="0" smtClean="0"/>
              <a:t> receptor is leaky and it releases  excess of calcium during diastole.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This activates  sodium-calcium exchanger  that extrudes calcium ions out from the cell.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This generates a net inward current  results in DAD.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When large enough, DADs  trigger </a:t>
            </a:r>
            <a:r>
              <a:rPr lang="en-US" sz="2200" dirty="0" err="1" smtClean="0"/>
              <a:t>extrasystolic</a:t>
            </a:r>
            <a:r>
              <a:rPr lang="en-US" sz="2200" dirty="0" smtClean="0"/>
              <a:t>  action potential.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1477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Mechanism for </a:t>
            </a:r>
            <a:r>
              <a:rPr lang="en-US" sz="3200" dirty="0" err="1" smtClean="0"/>
              <a:t>Arrhythmogenesis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04887" y="2105819"/>
            <a:ext cx="71342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51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553200" cy="762000"/>
          </a:xfrm>
        </p:spPr>
        <p:txBody>
          <a:bodyPr/>
          <a:lstStyle/>
          <a:p>
            <a:r>
              <a:rPr lang="en-US" sz="3600" dirty="0" smtClean="0">
                <a:latin typeface="+mn-lt"/>
              </a:rPr>
              <a:t>Management</a:t>
            </a:r>
            <a:endParaRPr lang="en-US" sz="3600" dirty="0">
              <a:latin typeface="+mn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2" y="951470"/>
            <a:ext cx="7893908" cy="567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55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Short QT Syndrome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Rare condition with  short-QT interval (&lt;320 ms).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Presents symptomatically with recurrent syncope, sudden cardiac death and </a:t>
            </a:r>
            <a:r>
              <a:rPr lang="en-US" sz="2200" dirty="0" err="1" smtClean="0"/>
              <a:t>atrial</a:t>
            </a:r>
            <a:r>
              <a:rPr lang="en-US" sz="2200" dirty="0" smtClean="0"/>
              <a:t> fibrillation.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Mutations in 6 different genes (3 gain of function and 3 loss of function) are identified .</a:t>
            </a:r>
          </a:p>
          <a:p>
            <a:pPr>
              <a:lnSpc>
                <a:spcPct val="150000"/>
              </a:lnSpc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305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400" dirty="0" smtClean="0"/>
              <a:t>Genes in SQTS</a:t>
            </a:r>
            <a:endParaRPr lang="en-US" sz="3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318722"/>
              </p:ext>
            </p:extLst>
          </p:nvPr>
        </p:nvGraphicFramePr>
        <p:xfrm>
          <a:off x="152400" y="990600"/>
          <a:ext cx="8686799" cy="5638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377"/>
                <a:gridCol w="2466622"/>
                <a:gridCol w="3860800"/>
              </a:tblGrid>
              <a:tr h="917639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CC990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CC9900"/>
                          </a:solidFill>
                        </a:rPr>
                        <a:t>CHANNELOPATHY</a:t>
                      </a:r>
                      <a:endParaRPr lang="en-US" dirty="0">
                        <a:solidFill>
                          <a:srgbClr val="CC99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  </a:t>
                      </a:r>
                      <a:r>
                        <a:rPr lang="en-US" dirty="0" smtClean="0">
                          <a:solidFill>
                            <a:srgbClr val="CC9900"/>
                          </a:solidFill>
                        </a:rPr>
                        <a:t>GENE</a:t>
                      </a:r>
                      <a:endParaRPr lang="en-US" dirty="0">
                        <a:solidFill>
                          <a:srgbClr val="CC99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 </a:t>
                      </a:r>
                      <a:r>
                        <a:rPr lang="en-US" dirty="0" smtClean="0">
                          <a:solidFill>
                            <a:srgbClr val="CC9900"/>
                          </a:solidFill>
                        </a:rPr>
                        <a:t>CHANNEL /PROTEIN</a:t>
                      </a:r>
                      <a:endParaRPr lang="en-US" dirty="0">
                        <a:solidFill>
                          <a:srgbClr val="CC99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70801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SQT 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 KCNH2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         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 sz="2000" b="1" baseline="-25000" dirty="0" err="1" smtClean="0">
                          <a:solidFill>
                            <a:schemeClr val="bg1"/>
                          </a:solidFill>
                        </a:rPr>
                        <a:t>Kr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70801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SQT 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 KCNQ1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           I</a:t>
                      </a:r>
                      <a:r>
                        <a:rPr lang="en-US" sz="2000" b="1" baseline="-25000" dirty="0" smtClean="0">
                          <a:solidFill>
                            <a:schemeClr val="bg1"/>
                          </a:solidFill>
                        </a:rPr>
                        <a:t>Ks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70801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SQT3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 KCNJ2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     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 sz="2000" b="1" baseline="-25000" dirty="0" smtClean="0">
                          <a:solidFill>
                            <a:schemeClr val="bg1"/>
                          </a:solidFill>
                        </a:rPr>
                        <a:t>K1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83629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SQT4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CACNA1C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l-type ca+ channel, </a:t>
                      </a:r>
                      <a:r>
                        <a:rPr lang="el-GR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α-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subunit	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88040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SQT5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CACNB2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l-type ca+ channel, </a:t>
                      </a:r>
                      <a:r>
                        <a:rPr lang="el-GR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β-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subunit 	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88040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SQT 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    CACNA2D1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l-type calcium channel subunit 	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+mn-lt"/>
              </a:rPr>
              <a:t>Proposed Diagnostic Criteria: SQTS</a:t>
            </a:r>
            <a:endParaRPr lang="en-US" sz="3400" dirty="0"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9" y="838200"/>
            <a:ext cx="7946507" cy="538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429000" y="6386899"/>
            <a:ext cx="4746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Michael H. </a:t>
            </a:r>
            <a:r>
              <a:rPr lang="en-US" sz="1200" b="1" dirty="0" err="1" smtClean="0"/>
              <a:t>Gollob</a:t>
            </a:r>
            <a:r>
              <a:rPr lang="en-US" sz="1200" b="1" dirty="0" smtClean="0"/>
              <a:t>, MD, </a:t>
            </a:r>
            <a:r>
              <a:rPr lang="en-US" sz="1200" b="1" dirty="0" err="1" smtClean="0"/>
              <a:t>Calum</a:t>
            </a:r>
            <a:r>
              <a:rPr lang="en-US" sz="1200" b="1" dirty="0" smtClean="0"/>
              <a:t> J. </a:t>
            </a:r>
            <a:r>
              <a:rPr lang="en-US" sz="1200" b="1" dirty="0" err="1" smtClean="0"/>
              <a:t>Redpath</a:t>
            </a:r>
            <a:r>
              <a:rPr lang="en-US" sz="1200" b="1" dirty="0" smtClean="0"/>
              <a:t> et al JACC Vol. 57, No. 7, 2011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300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1143000"/>
          </a:xfrm>
        </p:spPr>
        <p:txBody>
          <a:bodyPr/>
          <a:lstStyle/>
          <a:p>
            <a:r>
              <a:rPr lang="en-US" dirty="0" smtClean="0"/>
              <a:t>Anatomic correlates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143000"/>
            <a:ext cx="8191500" cy="5715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cs typeface="Times New Roman" pitchFamily="18" charset="0"/>
              </a:rPr>
              <a:t>RVOT:- </a:t>
            </a:r>
          </a:p>
          <a:p>
            <a:pPr marL="114300" indent="0">
              <a:buNone/>
            </a:pPr>
            <a:r>
              <a:rPr lang="en-US" sz="2400" dirty="0" smtClean="0">
                <a:cs typeface="Times New Roman" pitchFamily="18" charset="0"/>
              </a:rPr>
              <a:t>       - bounded by pulmonary valve superiorly and superior aspect of tricuspid valve inferiorly. </a:t>
            </a:r>
          </a:p>
          <a:p>
            <a:pPr marL="114300" indent="0">
              <a:buNone/>
            </a:pP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      </a:t>
            </a:r>
          </a:p>
          <a:p>
            <a:pPr marL="114300" indent="0">
              <a:buNone/>
            </a:pP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      - is a muscular infundibulum circumferentially. </a:t>
            </a:r>
          </a:p>
          <a:p>
            <a:pPr marL="114300" indent="0">
              <a:buNone/>
            </a:pPr>
            <a:endParaRPr lang="en-US" sz="2400" dirty="0">
              <a:cs typeface="Times New Roman" pitchFamily="18" charset="0"/>
            </a:endParaRPr>
          </a:p>
          <a:p>
            <a:pPr marL="114300" indent="0">
              <a:buNone/>
            </a:pPr>
            <a:r>
              <a:rPr lang="en-US" sz="2400" dirty="0" smtClean="0">
                <a:cs typeface="Times New Roman" pitchFamily="18" charset="0"/>
              </a:rPr>
              <a:t>       - The outflow of RVOT lies to the right and anterior of LV outflow. </a:t>
            </a:r>
          </a:p>
          <a:p>
            <a:pPr marL="114300" indent="0">
              <a:buNone/>
            </a:pPr>
            <a:endParaRPr lang="en-US" sz="2400" dirty="0">
              <a:cs typeface="Times New Roman" pitchFamily="18" charset="0"/>
            </a:endParaRPr>
          </a:p>
          <a:p>
            <a:pPr marL="114300" indent="0">
              <a:buNone/>
            </a:pPr>
            <a:r>
              <a:rPr lang="en-US" sz="2400" dirty="0" smtClean="0">
                <a:cs typeface="Times New Roman" pitchFamily="18" charset="0"/>
              </a:rPr>
              <a:t>        - The main body courses anterior to LVOT and in its superior aspect extents leftward of the LVOT. </a:t>
            </a:r>
          </a:p>
          <a:p>
            <a:pPr marL="114300" indent="0">
              <a:buNone/>
            </a:pPr>
            <a:endParaRPr lang="en-US" sz="2400" dirty="0">
              <a:cs typeface="Times New Roman" pitchFamily="18" charset="0"/>
            </a:endParaRPr>
          </a:p>
          <a:p>
            <a:pPr marL="114300" indent="0" algn="r">
              <a:buNone/>
            </a:pPr>
            <a:r>
              <a:rPr lang="en-US" sz="2000" dirty="0">
                <a:cs typeface="Times New Roman" pitchFamily="18" charset="0"/>
              </a:rPr>
              <a:t>Catheter ablation of cardiac </a:t>
            </a:r>
            <a:r>
              <a:rPr lang="en-US" sz="2000" dirty="0" err="1">
                <a:cs typeface="Times New Roman" pitchFamily="18" charset="0"/>
              </a:rPr>
              <a:t>arrythmmias</a:t>
            </a:r>
            <a:r>
              <a:rPr lang="en-US" sz="2000" dirty="0">
                <a:cs typeface="Times New Roman" pitchFamily="18" charset="0"/>
              </a:rPr>
              <a:t>, 3</a:t>
            </a:r>
            <a:r>
              <a:rPr lang="en-US" sz="2000" baseline="30000" dirty="0">
                <a:cs typeface="Times New Roman" pitchFamily="18" charset="0"/>
              </a:rPr>
              <a:t>rd</a:t>
            </a:r>
            <a:r>
              <a:rPr lang="en-US" sz="2000" dirty="0">
                <a:cs typeface="Times New Roman" pitchFamily="18" charset="0"/>
              </a:rPr>
              <a:t> edition. </a:t>
            </a:r>
            <a:r>
              <a:rPr lang="en-US" sz="2000" dirty="0" err="1">
                <a:cs typeface="Times New Roman" pitchFamily="18" charset="0"/>
              </a:rPr>
              <a:t>Shoei</a:t>
            </a:r>
            <a:r>
              <a:rPr lang="en-US" sz="2000" dirty="0">
                <a:cs typeface="Times New Roman" pitchFamily="18" charset="0"/>
              </a:rPr>
              <a:t> K. Stephen Huang</a:t>
            </a:r>
            <a:endParaRPr lang="en-US" sz="2000" dirty="0" smtClean="0">
              <a:cs typeface="Times New Roman" pitchFamily="18" charset="0"/>
            </a:endParaRPr>
          </a:p>
        </p:txBody>
      </p:sp>
      <p:pic>
        <p:nvPicPr>
          <p:cNvPr id="4" name="Picture 6" descr="http://heart.bmj.com/content/95/24/2030/F1.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5257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14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14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2" y="152400"/>
            <a:ext cx="6019800" cy="8382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Idiopathic VF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29600" cy="556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Presents as syncope or sudden cardiac death in young people with structurally normal heart. </a:t>
            </a:r>
          </a:p>
          <a:p>
            <a:r>
              <a:rPr lang="en-US" sz="2400" dirty="0" smtClean="0"/>
              <a:t>Defined as a </a:t>
            </a:r>
            <a:r>
              <a:rPr lang="en-US" sz="2400" dirty="0" err="1" smtClean="0"/>
              <a:t>resusucitated</a:t>
            </a:r>
            <a:r>
              <a:rPr lang="en-US" sz="2400" dirty="0" smtClean="0"/>
              <a:t> cardiac arrest victim,  preferably with documentation of VF in whom known cardiac, respiratory, metabolic and toxicological etiologies have been excluded. </a:t>
            </a:r>
          </a:p>
          <a:p>
            <a:r>
              <a:rPr lang="en-US" sz="2400" dirty="0" smtClean="0"/>
              <a:t>No identifiable genetic syndromes. </a:t>
            </a:r>
          </a:p>
          <a:p>
            <a:r>
              <a:rPr lang="en-US" sz="2400" dirty="0" smtClean="0"/>
              <a:t>Unrelated to stress or activity.</a:t>
            </a:r>
          </a:p>
          <a:p>
            <a:r>
              <a:rPr lang="en-US" sz="2400" dirty="0" smtClean="0"/>
              <a:t>May occur in clusters </a:t>
            </a:r>
            <a:r>
              <a:rPr lang="en-US" sz="2400" dirty="0" err="1" smtClean="0"/>
              <a:t>characterised</a:t>
            </a:r>
            <a:r>
              <a:rPr lang="en-US" sz="2400" dirty="0" smtClean="0"/>
              <a:t> by frequent ventricular </a:t>
            </a:r>
            <a:r>
              <a:rPr lang="en-US" sz="2400" dirty="0" err="1" smtClean="0"/>
              <a:t>ectopy</a:t>
            </a:r>
            <a:r>
              <a:rPr lang="en-US" sz="2400" dirty="0" smtClean="0"/>
              <a:t> and short episodes of VF. </a:t>
            </a:r>
          </a:p>
          <a:p>
            <a:r>
              <a:rPr lang="en-US" sz="2400" dirty="0" smtClean="0"/>
              <a:t>Triggered by PVCs, generally with a short coupling interval.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201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239000" cy="1066800"/>
          </a:xfrm>
        </p:spPr>
        <p:txBody>
          <a:bodyPr/>
          <a:lstStyle/>
          <a:p>
            <a:r>
              <a:rPr lang="en-US" dirty="0"/>
              <a:t>Idiopathic VF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0010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Early </a:t>
            </a:r>
            <a:r>
              <a:rPr lang="en-US" sz="2400" dirty="0" err="1" smtClean="0"/>
              <a:t>repolarisation</a:t>
            </a:r>
            <a:r>
              <a:rPr lang="en-US" sz="2400" dirty="0" smtClean="0"/>
              <a:t> pattern in the inferior or lateral ECG leads occurs more frequently in patients with IVF than in normal subjects. </a:t>
            </a:r>
          </a:p>
          <a:p>
            <a:endParaRPr lang="en-US" sz="2400" dirty="0"/>
          </a:p>
          <a:p>
            <a:r>
              <a:rPr lang="en-US" sz="2400" dirty="0" smtClean="0"/>
              <a:t>Isoproterenol- useful in suppressing VF in acute setting.</a:t>
            </a:r>
          </a:p>
          <a:p>
            <a:r>
              <a:rPr lang="en-US" sz="2400" dirty="0" smtClean="0"/>
              <a:t>Quinidine – useful in chronic cases.</a:t>
            </a:r>
          </a:p>
          <a:p>
            <a:r>
              <a:rPr lang="en-US" sz="2400" dirty="0" smtClean="0"/>
              <a:t>ICD- recommended for patients with IVF.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12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8000" dirty="0"/>
              <a:t> </a:t>
            </a:r>
            <a:r>
              <a:rPr lang="en-US" sz="8000" dirty="0" smtClean="0"/>
              <a:t>  </a:t>
            </a:r>
          </a:p>
          <a:p>
            <a:pPr marL="114300" indent="0">
              <a:buNone/>
            </a:pPr>
            <a:r>
              <a:rPr lang="en-US" sz="8000" dirty="0"/>
              <a:t> </a:t>
            </a:r>
            <a:r>
              <a:rPr lang="en-US" sz="8000" dirty="0" smtClean="0"/>
              <a:t>   THANK YOU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53072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:\2011-06-06 1\1 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" t="50000" r="49521" b="29167"/>
          <a:stretch>
            <a:fillRect/>
          </a:stretch>
        </p:blipFill>
        <p:spPr bwMode="auto">
          <a:xfrm>
            <a:off x="155575" y="1752600"/>
            <a:ext cx="6934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Image result for RV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RVo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3524</TotalTime>
  <Words>3583</Words>
  <Application>Microsoft Office PowerPoint</Application>
  <PresentationFormat>On-screen Show (4:3)</PresentationFormat>
  <Paragraphs>562</Paragraphs>
  <Slides>83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2" baseType="lpstr">
      <vt:lpstr>新細明體</vt:lpstr>
      <vt:lpstr>Arial</vt:lpstr>
      <vt:lpstr>Calibri</vt:lpstr>
      <vt:lpstr>Cambria</vt:lpstr>
      <vt:lpstr>Symbol</vt:lpstr>
      <vt:lpstr>Times New Roman</vt:lpstr>
      <vt:lpstr>Wingdings</vt:lpstr>
      <vt:lpstr>Adjacency</vt:lpstr>
      <vt:lpstr>Chart</vt:lpstr>
      <vt:lpstr>Ventricular Tachycardia in the absence of structural heart disease. </vt:lpstr>
      <vt:lpstr>PowerPoint Presentation</vt:lpstr>
      <vt:lpstr>Classification</vt:lpstr>
      <vt:lpstr>PowerPoint Presentation</vt:lpstr>
      <vt:lpstr>Outflow tract VT</vt:lpstr>
      <vt:lpstr>Phenotypes</vt:lpstr>
      <vt:lpstr>Mechanism</vt:lpstr>
      <vt:lpstr>Anatomic correlates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RVOT VT</vt:lpstr>
      <vt:lpstr>ECG in localising RVOT VT</vt:lpstr>
      <vt:lpstr>Anterior vs posterior</vt:lpstr>
      <vt:lpstr>Value of lead I in localising RVOT</vt:lpstr>
      <vt:lpstr>PowerPoint Presentation</vt:lpstr>
      <vt:lpstr>PowerPoint Presentation</vt:lpstr>
      <vt:lpstr>Pulmonary Artery VT</vt:lpstr>
      <vt:lpstr>D/D of RVOT</vt:lpstr>
      <vt:lpstr>RVOT VS ARVD</vt:lpstr>
      <vt:lpstr>LVOT VT</vt:lpstr>
      <vt:lpstr>Basal LV VT </vt:lpstr>
      <vt:lpstr>Aortic Cusp VT</vt:lpstr>
      <vt:lpstr>PowerPoint Presentation</vt:lpstr>
      <vt:lpstr>Epicardial vt</vt:lpstr>
      <vt:lpstr>PowerPoint Presentation</vt:lpstr>
      <vt:lpstr>PowerPoint Presentation</vt:lpstr>
      <vt:lpstr>PowerPoint Presentation</vt:lpstr>
      <vt:lpstr>PowerPoint Presentation</vt:lpstr>
      <vt:lpstr>Clinical features</vt:lpstr>
      <vt:lpstr>PowerPoint Presentation</vt:lpstr>
      <vt:lpstr>Treatment</vt:lpstr>
      <vt:lpstr>RFA</vt:lpstr>
      <vt:lpstr>PowerPoint Presentation</vt:lpstr>
      <vt:lpstr>Fascicular VT</vt:lpstr>
      <vt:lpstr>Idiopathic left VT</vt:lpstr>
      <vt:lpstr>Anatomic substrate</vt:lpstr>
      <vt:lpstr>Electrophysiologic mechanism</vt:lpstr>
      <vt:lpstr>Purkinje potentials</vt:lpstr>
      <vt:lpstr>Pre purkinje potential </vt:lpstr>
      <vt:lpstr>PowerPoint Presentation</vt:lpstr>
      <vt:lpstr>PowerPoint Presentation</vt:lpstr>
      <vt:lpstr>PowerPoint Presentation</vt:lpstr>
      <vt:lpstr>RFA</vt:lpstr>
      <vt:lpstr>PowerPoint Presentation</vt:lpstr>
      <vt:lpstr>Long QT syndrome</vt:lpstr>
      <vt:lpstr>PowerPoint Presentation</vt:lpstr>
      <vt:lpstr>PowerPoint Presentation</vt:lpstr>
      <vt:lpstr>Molecular basis for long QT syndrome</vt:lpstr>
      <vt:lpstr>Triggers of arrhythmia</vt:lpstr>
      <vt:lpstr>Occurrence of  Gene-Specific Triggers</vt:lpstr>
      <vt:lpstr>ECG in LQTS</vt:lpstr>
      <vt:lpstr>LQTS : Diagnostic Criteria</vt:lpstr>
      <vt:lpstr>Jervell and Lange-Nielsen syndrome</vt:lpstr>
      <vt:lpstr>Management </vt:lpstr>
      <vt:lpstr>Risk stratification</vt:lpstr>
      <vt:lpstr>Beta blockers</vt:lpstr>
      <vt:lpstr>PowerPoint Presentation</vt:lpstr>
      <vt:lpstr>PowerPoint Presentation</vt:lpstr>
      <vt:lpstr>Brugada syndrome</vt:lpstr>
      <vt:lpstr>Genes Involved in Brugada</vt:lpstr>
      <vt:lpstr>ECG patterns</vt:lpstr>
      <vt:lpstr>PowerPoint Presentation</vt:lpstr>
      <vt:lpstr>Clinical presentation </vt:lpstr>
      <vt:lpstr>Brugada : Diagnostic criteria</vt:lpstr>
      <vt:lpstr>PowerPoint Presentation</vt:lpstr>
      <vt:lpstr>Drug challenge</vt:lpstr>
      <vt:lpstr>Drug challenge</vt:lpstr>
      <vt:lpstr>Management</vt:lpstr>
      <vt:lpstr>Catecholaminergic PMVT. </vt:lpstr>
      <vt:lpstr>Genetic basis </vt:lpstr>
      <vt:lpstr>Mechanism for Arrhythmogenesis </vt:lpstr>
      <vt:lpstr>Mechanism for Arrhythmogenesis</vt:lpstr>
      <vt:lpstr>Management</vt:lpstr>
      <vt:lpstr>Short QT Syndrome</vt:lpstr>
      <vt:lpstr>Genes in SQTS</vt:lpstr>
      <vt:lpstr>Proposed Diagnostic Criteria: SQTS</vt:lpstr>
      <vt:lpstr>PowerPoint Presentation</vt:lpstr>
      <vt:lpstr>Idiopathic VF</vt:lpstr>
      <vt:lpstr>Idiopathic VF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kailash</dc:creator>
  <cp:lastModifiedBy>Sunish</cp:lastModifiedBy>
  <cp:revision>130</cp:revision>
  <dcterms:created xsi:type="dcterms:W3CDTF">2006-08-16T00:00:00Z</dcterms:created>
  <dcterms:modified xsi:type="dcterms:W3CDTF">2016-01-17T18:48:55Z</dcterms:modified>
</cp:coreProperties>
</file>